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成交笔数（笔）</c:v>
                </c:pt>
              </c:strCache>
            </c:strRef>
          </c:tx>
          <c:spPr>
            <a:solidFill>
              <a:srgbClr val="142B3D"/>
            </a:solidFill>
          </c:spPr>
          <c:cat>
            <c:strRef>
              <c:f>Sheet1!$A$2:$A$6</c:f>
              <c:strCache>
                <c:ptCount val="5"/>
                <c:pt idx="0">
                  <c:v>沙姆哈</c:v>
                </c:pt>
                <c:pt idx="1">
                  <c:v>萨迪亚特岛</c:v>
                </c:pt>
                <c:pt idx="2">
                  <c:v>亚斯岛</c:v>
                </c:pt>
                <c:pt idx="3">
                  <c:v>胡戴里亚特</c:v>
                </c:pt>
                <c:pt idx="4">
                  <c:v>阿尔里姆岛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349</c:v>
                </c:pt>
                <c:pt idx="1">
                  <c:v>507</c:v>
                </c:pt>
                <c:pt idx="2">
                  <c:v>1033</c:v>
                </c:pt>
                <c:pt idx="3">
                  <c:v>1236</c:v>
                </c:pt>
                <c:pt idx="4">
                  <c:v>1391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300" b="1">
                  <a:solidFill>
                    <a:srgbClr val="142B3D"/>
                  </a:solidFill>
                  <a:latin typeface="Noto Sans CJK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8DEE5"/>
            </a:solidFill>
          </a:ln>
        </c:spPr>
        <c:txPr>
          <a:bodyPr/>
          <a:lstStyle/>
          <a:p>
            <a:pPr>
              <a:defRPr sz="1300">
                <a:solidFill>
                  <a:srgbClr val="1E2A36"/>
                </a:solidFill>
                <a:latin typeface="Noto Sans CJK SC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>
              <a:solidFill>
                <a:srgbClr val="D8DEE5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200" b="0">
                    <a:solidFill>
                      <a:srgbClr val="5B6B7A"/>
                    </a:solidFill>
                    <a:latin typeface="Noto Sans CJK SC"/>
                    <a:ea typeface="Noto Sans CJK SC"/>
                    <a:cs typeface="Noto Sans CJK SC"/>
                  </a:rPr>
                  <a:t>成交笔数（笔）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5B6B7A"/>
                </a:solidFill>
                <a:latin typeface="Noto Sans CJK SC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drec.gov.ae/en/news/press-release-27---adrec-h1-2026-transaction-report" TargetMode="External"/><Relationship Id="rId3" Type="http://schemas.openxmlformats.org/officeDocument/2006/relationships/hyperlink" Target="https://adrec.gov.ae/-/media/adrec/market-reports/marketreportslatest/adrec-h1-2026-spread-3.pdf" TargetMode="External"/><Relationship Id="rId4" Type="http://schemas.openxmlformats.org/officeDocument/2006/relationships/hyperlink" Target="https://reidin.com/uae-residential-property-price-report-september-2026/" TargetMode="External"/><Relationship Id="rId5" Type="http://schemas.openxmlformats.org/officeDocument/2006/relationships/hyperlink" Target="https://adxinteract.com/abu-dhabi-property-market/quarterly-report" TargetMode="External"/><Relationship Id="rId6" Type="http://schemas.openxmlformats.org/officeDocument/2006/relationships/hyperlink" Target="https://projectory.ae/research/abu-dhabi-property-market-september-2026-adrec-home-sales-report/" TargetMode="External"/><Relationship Id="rId7" Type="http://schemas.openxmlformats.org/officeDocument/2006/relationships/hyperlink" Target="https://adrec.gov.ae/en/news/press-release-26---rental-freeze-update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1097280"/>
            <a:ext cx="82296" cy="320040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1051560"/>
            <a:ext cx="1005840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5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ABU DHABI PROPERTY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1417320"/>
            <a:ext cx="1005840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abudhabipropertydata.com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1783080"/>
            <a:ext cx="10424160" cy="1325880"/>
          </a:xfrm>
          <a:prstGeom prst="rect">
            <a:avLst/>
          </a:prstGeom>
          <a:noFill/>
        </p:spPr>
        <p:txBody>
          <a:bodyPr wrap="square" lIns="36576" rIns="36576" tIns="18288" bIns="18288" anchor="b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4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阿布扎比住宅市场分析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200400"/>
            <a:ext cx="1005840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800" b="0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2026年9月观察版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840480"/>
            <a:ext cx="10058400" cy="41148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600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核查日：2026年10月21日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5840" y="4572000"/>
            <a:ext cx="10332720" cy="10972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4709160"/>
            <a:ext cx="10332720" cy="7315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400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数据来源：ADREC（官方）；REIDIN、ADX Interact、Projectory（第三方）。各来源的统计期间与覆盖口径分别列示，不合并计算。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5440680"/>
            <a:ext cx="1033272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D8DEE5"/>
                </a:solidFill>
                <a:latin typeface="Noto Sans CJK SC"/>
                <a:ea typeface="Noto Sans CJK SC"/>
                <a:cs typeface="Noto Sans CJK SC"/>
              </a:rPr>
              <a:t>货币单位：迪拉姆（AED）；1bn AED = 10亿迪拉姆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00800"/>
            <a:ext cx="850392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D8DEE5"/>
                </a:solidFill>
                <a:latin typeface="Noto Sans CJK SC"/>
                <a:ea typeface="Noto Sans CJK SC"/>
                <a:cs typeface="Noto Sans CJK SC"/>
              </a:rPr>
              <a:t>来源与统计期间：见第10页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0" y="6400800"/>
            <a:ext cx="25877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D8DEE5"/>
                </a:solidFill>
                <a:latin typeface="Noto Sans CJK SC"/>
                <a:ea typeface="Noto Sans CJK SC"/>
                <a:cs typeface="Noto Sans CJK SC"/>
              </a:rPr>
              <a:t>第1页 / 共10页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02 · 报告摘要与口径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五项已核实来源：统计期间与覆盖口径各不相同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ABU DHABI PROPERTY DATA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463040"/>
          <a:ext cx="11091672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63240"/>
                <a:gridCol w="1737360"/>
                <a:gridCol w="2148840"/>
                <a:gridCol w="3547872"/>
                <a:gridCol w="594360"/>
              </a:tblGrid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来源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类型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统计期间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覆盖口径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页码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ADREC 2026年上半年交易报告（新闻稿27）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官方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2026-01-01 至 2026-06-30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全市场交易：销售、抵押与外国直接投资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REIDIN 9月住宅价格报告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第三方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2026-09-01 至 2026-09-30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住宅销售指数与租金指数的变动（%）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4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ADX Interact 季度报告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第三方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2026-07-01 至 2026-09-30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直接物业销售；含公寓、别墅、商业物业及地块；不含法院转让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5, 7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Projectory 9月 ADREC 住宅销售报告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第三方汇编（非ADREC官方报告）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2026-09-01 至 2026-09-30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仅住宅；不含地块、整栋楼及非销售交易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6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ADREC 新闻稿26：租金冻结更新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官方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2026-06-03（新闻稿日期）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租金政策通告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9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48640" y="4572000"/>
            <a:ext cx="11091672" cy="1627632"/>
          </a:xfrm>
          <a:prstGeom prst="rect">
            <a:avLst/>
          </a:prstGeom>
          <a:solidFill>
            <a:srgbClr val="F2F4F7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4709160"/>
            <a:ext cx="10725912" cy="1353312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阅读提示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各来源的期间与覆盖范围不同：数字不可跨来源相加，总量也不应直接对比。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本次核查未取得完整的ADREC官方第三季度/9月全市场汇总；已找到的最新完整ADREC报告为2026年上半年。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货币单位为迪拉姆（AED）；1bn AED = 10亿迪拉姆。百分比变动均按来源原文列示。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来源：ADREC、REIDIN、ADX Interact、Projectory；完整链接见第10页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abudhabipropertydata.com  ·  第2页 / 共10页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03 · ADREC 2026年上半年（官方）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上半年官方快照：交易、抵押与外国直接投资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ABU DHABI PROPERTY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98448"/>
            <a:ext cx="10972800" cy="292608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统计期间：2026-01-01 至 2026-06-30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664208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664208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1792224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总交易额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103120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1,170亿迪拉姆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670048"/>
            <a:ext cx="2286000" cy="246888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同比 +112%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62248" y="1664208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62248" y="1664208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90848" y="1792224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销售额（全部类别）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0848" y="2103120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861亿迪拉姆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5857" y="1664208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75857" y="1664208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4457" y="1792224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销售交易笔数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4457" y="2103120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16,838笔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89466" y="1664208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989466" y="1664208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18066" y="1792224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其中：住宅销售额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18066" y="2103120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704亿迪拉姆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18066" y="2670048"/>
            <a:ext cx="2286000" cy="246888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属于销售额的子集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090672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48640" y="3090672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3218688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抵押金额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3529584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267亿迪拉姆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62248" y="3090672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362248" y="3090672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0848" y="3218688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抵押交易笔数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90848" y="3529584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8,876笔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75857" y="3090672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175857" y="3090672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4457" y="3218688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外国直接投资（FDI）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4457" y="3529584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138亿迪拉姆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4457" y="4096512"/>
            <a:ext cx="2286000" cy="246888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同比 +309%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989466" y="3090672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989466" y="3090672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218066" y="3218688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非居民投资者国籍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18066" y="3529584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116个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462272"/>
            <a:ext cx="1109167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31520" y="4599432"/>
            <a:ext cx="10725912" cy="1508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住宅销售额（704亿迪拉姆）是销售额（861亿迪拉姆）的一部分；各类别不可相加。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116个国籍指非居民投资者；本报告不列示国家/地区金额排名。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已核实数据不含全部交易笔数、贷款成数或现金交易比例，本报告不作估计。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2026-07-17为新闻稿27所载日期，并非所链接完整PDF报告的已核实发布日期。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来源：ADREC 新闻稿27（2026-07-17）；统计期间 2026-01-01 至 2026-06-30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abudhabipropertydata.com  ·  第3页 / 共10页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04 · REIDIN 2026年9月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9月指数：四项已确认的变动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ABU DHABI PROPERTY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508760"/>
            <a:ext cx="6035040" cy="21945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508760"/>
            <a:ext cx="6035040" cy="6400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691639"/>
            <a:ext cx="548640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住宅销售指数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194560"/>
            <a:ext cx="265176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环比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514600"/>
            <a:ext cx="2651760" cy="82296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+0.17%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2194560"/>
            <a:ext cx="265176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同比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2514600"/>
            <a:ext cx="2651760" cy="82296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+11.17%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3886200"/>
            <a:ext cx="6035040" cy="21945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3886200"/>
            <a:ext cx="6035040" cy="6400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59" y="4069080"/>
            <a:ext cx="548640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住宅租金指数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59" y="4572000"/>
            <a:ext cx="265176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环比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59" y="4892040"/>
            <a:ext cx="2651760" cy="82296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+0.15%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3320" y="4572000"/>
            <a:ext cx="265176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同比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03320" y="4892040"/>
            <a:ext cx="2651760" cy="82296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-0.13%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0" y="1508760"/>
            <a:ext cx="4782312" cy="45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80" y="1645919"/>
            <a:ext cx="4416552" cy="429768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如何解读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3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以上均为指数变动百分比，不是迪拉姆/平方英尺价格水平，也不代表任何单套房产的涨幅。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3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本报告不重建月度曲线，不做连乘推算。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3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数据缺口：未核实一致的逐月迪拉姆/平方英尺价格序列，也未核实可比的实时挂牌要价数据。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3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REIDIN为第三方数据；统计期间 2026-09-01 至 2026-09-30；发布日期 2026-10-12。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来源：REIDIN 9月报告（2026-10-12）；统计期间 2026-09-01 至 2026-09-30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abudhabipropertydata.com  ·  第4页 / 共10页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05 · ADX INTERACT 2026年第三季度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第三季度直接销售概览（含多类物业）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ABU DHABI PROPERTY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508760"/>
            <a:ext cx="3593592" cy="15087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508760"/>
            <a:ext cx="64008" cy="150876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36776"/>
            <a:ext cx="3227832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直接销售交易笔数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947672"/>
            <a:ext cx="3227832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6,691笔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514600"/>
            <a:ext cx="3227832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交易量环比 -16.5% · 同比 -6.7%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97680" y="1508760"/>
            <a:ext cx="3593592" cy="15087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97680" y="1508760"/>
            <a:ext cx="64008" cy="150876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636776"/>
            <a:ext cx="3227832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交易总额（多类物业）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1947672"/>
            <a:ext cx="3227832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325.8亿迪拉姆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80" y="2514600"/>
            <a:ext cx="3227832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同比 +29.9%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46720" y="1508760"/>
            <a:ext cx="3593592" cy="15087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46720" y="1508760"/>
            <a:ext cx="64008" cy="150876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75320" y="1636776"/>
            <a:ext cx="3227832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中位价（不是平均价）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75320" y="1947672"/>
            <a:ext cx="3227832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1,798迪拉姆/平方英尺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75320" y="2514600"/>
            <a:ext cx="3227832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同比 +18.4%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3291840"/>
            <a:ext cx="11091672" cy="283464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" y="3291840"/>
            <a:ext cx="2011680" cy="2834640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3474720"/>
            <a:ext cx="1737360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8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覆盖口径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88920" y="3474720"/>
            <a:ext cx="8641080" cy="25603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 marL="201168" indent="-201168">
              <a:lnSpc>
                <a:spcPct val="110000"/>
              </a:lnSpc>
              <a:spcAft>
                <a:spcPts val="800"/>
              </a:spcAft>
              <a:buClr>
                <a:srgbClr val="D9A441"/>
              </a:buClr>
              <a:buChar char="■"/>
            </a:pPr>
            <a:r>
              <a:rPr sz="14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仅含直接物业销售，不含法院转让。</a:t>
            </a:r>
          </a:p>
          <a:p>
            <a:pPr algn="l" marL="201168" indent="-201168">
              <a:lnSpc>
                <a:spcPct val="110000"/>
              </a:lnSpc>
              <a:spcAft>
                <a:spcPts val="800"/>
              </a:spcAft>
              <a:buClr>
                <a:srgbClr val="D9A441"/>
              </a:buClr>
              <a:buChar char="■"/>
            </a:pPr>
            <a:r>
              <a:rPr sz="14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包括公寓、别墅、商业物业和地块：不是纯住宅数据，也不仅代表阿布扎比市区。</a:t>
            </a:r>
          </a:p>
          <a:p>
            <a:pPr algn="l" marL="201168" indent="-201168">
              <a:lnSpc>
                <a:spcPct val="110000"/>
              </a:lnSpc>
              <a:spcAft>
                <a:spcPts val="800"/>
              </a:spcAft>
              <a:buClr>
                <a:srgbClr val="D9A441"/>
              </a:buClr>
              <a:buChar char="■"/>
            </a:pPr>
            <a:r>
              <a:rPr sz="14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1,798迪拉姆/平方英尺是混合交易组合的中位数，不是平均价，也不是单套房产估值。</a:t>
            </a:r>
          </a:p>
          <a:p>
            <a:pPr algn="l" marL="201168" indent="-201168">
              <a:lnSpc>
                <a:spcPct val="110000"/>
              </a:lnSpc>
              <a:spcAft>
                <a:spcPts val="800"/>
              </a:spcAft>
              <a:buClr>
                <a:srgbClr val="D9A441"/>
              </a:buClr>
              <a:buChar char="■"/>
            </a:pPr>
            <a:r>
              <a:rPr sz="14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第三方数据；统计期间 2026-07-01 至 2026-09-30；页面未显示发布日期。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来源：ADX Interact 季度报告（发布日期未显示）；统计期间 2026-07-01 至 2026-09-30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abudhabipropertydata.com  ·  第5页 / 共10页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06 · PROJECTORY 2026年9月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9月住宅销售登记（第三方汇编）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ABU DHABI PROPERTY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2651760" cy="15544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64008" cy="155448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591056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住宅销售笔数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901952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2,081笔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468880"/>
            <a:ext cx="2286000" cy="5029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同比 -12.9% · 环比 -3.6%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62248" y="1463040"/>
            <a:ext cx="2651760" cy="15544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62248" y="1463040"/>
            <a:ext cx="64008" cy="155448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90848" y="1591056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住宅销售额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0848" y="1901952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98.2亿迪拉姆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0848" y="2468880"/>
            <a:ext cx="2286000" cy="5029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同比 +38.0% · 环比 -16.6%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5857" y="1463040"/>
            <a:ext cx="2651760" cy="15544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75857" y="1463040"/>
            <a:ext cx="64008" cy="155448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4457" y="1591056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登记价格中位数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4457" y="1901952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295万迪拉姆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4457" y="2468880"/>
            <a:ext cx="2286000" cy="5029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每平方英尺中位数：1,847迪拉姆/平方英尺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89466" y="1463040"/>
            <a:ext cx="2651760" cy="15544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989466" y="1463040"/>
            <a:ext cx="64008" cy="155448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18066" y="1591056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期房占比（按笔数）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18066" y="1901952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80.5%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18066" y="2468880"/>
            <a:ext cx="2286000" cy="5029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按金额：89.8%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48640" y="3200400"/>
          <a:ext cx="603504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600"/>
                <a:gridCol w="1051560"/>
                <a:gridCol w="1234440"/>
                <a:gridCol w="1234440"/>
              </a:tblGrid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区域（Projectory）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笔数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金额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占全酋长国金额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胡戴里亚特（Hudayriyat）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499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41亿迪拉姆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41.8%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亚斯岛（Yas Island）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422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—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—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阿尔里姆岛（Al Reem Island）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377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—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—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48640" y="5138928"/>
            <a:ext cx="603504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“—”表示来源未提供该项。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12280" y="3200400"/>
            <a:ext cx="4828032" cy="2971800"/>
          </a:xfrm>
          <a:prstGeom prst="rect">
            <a:avLst/>
          </a:prstGeom>
          <a:solidFill>
            <a:srgbClr val="F2F4F7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995160" y="3337560"/>
            <a:ext cx="4462272" cy="269748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版本与覆盖口径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版本1.0；登记期 2026-09-01 至 2026-09-30；数据于 2026-10-02 可得。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仅住宅；不含地块、整栋楼及非销售交易。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第三方汇编，并非ADREC官方报告。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中位价变化不代表单套房产涨幅；总量不可与ADX第三季度或ADREC上半年直接比较。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来源：Projectory（2026-10-02）；统计期间 2026-09-01 至 2026-09-30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abudhabipropertydata.com  ·  第6页 / 共10页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07 · 区域比较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ADX第三季度：按成交笔数排列的前五区域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ABU DHABI PROPERTY DATA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463040"/>
          <a:ext cx="6766560" cy="4663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589520" y="1463040"/>
          <a:ext cx="4050792" cy="2304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0632"/>
                <a:gridCol w="12801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区域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成交笔数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阿尔里姆岛</a:t>
                      </a:r>
                      <a:r>
                        <a:rPr sz="1000" b="0">
                          <a:solidFill>
                            <a:srgbClr val="5B6B7A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  Al Reem Island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1,391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胡戴里亚特</a:t>
                      </a:r>
                      <a:r>
                        <a:rPr sz="1000" b="0">
                          <a:solidFill>
                            <a:srgbClr val="5B6B7A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  Al Hudayriyyat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1,236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亚斯岛</a:t>
                      </a:r>
                      <a:r>
                        <a:rPr sz="1000" b="0">
                          <a:solidFill>
                            <a:srgbClr val="5B6B7A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  Yas Island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1,033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萨迪亚特岛</a:t>
                      </a:r>
                      <a:r>
                        <a:rPr sz="1000" b="0">
                          <a:solidFill>
                            <a:srgbClr val="5B6B7A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  Al Saadiyat Island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507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沙姆哈</a:t>
                      </a:r>
                      <a:r>
                        <a:rPr sz="1000" b="0">
                          <a:solidFill>
                            <a:srgbClr val="5B6B7A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  Al Shamkhah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349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589520" y="3977639"/>
            <a:ext cx="4050791" cy="2194560"/>
          </a:xfrm>
          <a:prstGeom prst="rect">
            <a:avLst/>
          </a:prstGeom>
          <a:solidFill>
            <a:srgbClr val="F2F4F7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4114800"/>
            <a:ext cx="3685031" cy="19202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按成交笔数排列，不是价格排名。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口径同第5页：直接销售，含公寓、别墅、商业物业和地块；不含法院转让。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第6页Projectory 9月区域数据的期间与口径不同，未与本页合并。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来源：ADX Interact 季度报告；统计期间 2026-07-01 至 2026-09-30；单位：笔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abudhabipropertydata.com  ·  第7页 / 共10页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08 · 业主定价与挂牌框架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以同项目可比成交为核心的定价清单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ABU DHABI PROPERTY DATA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153619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53619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146304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优先找同项目、同楼栋的已成交房源。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240487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40487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233172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匹配房产类型、卧室数、建筑面积和交付状态。</a:t>
            </a:r>
          </a:p>
        </p:txBody>
      </p:sp>
      <p:sp>
        <p:nvSpPr>
          <p:cNvPr id="13" name="Oval 12"/>
          <p:cNvSpPr/>
          <p:nvPr/>
        </p:nvSpPr>
        <p:spPr>
          <a:xfrm>
            <a:off x="548640" y="327355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27355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20040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比较楼层、景观、装修、停车位、付款与交付条件。</a:t>
            </a:r>
          </a:p>
        </p:txBody>
      </p:sp>
      <p:sp>
        <p:nvSpPr>
          <p:cNvPr id="16" name="Oval 15"/>
          <p:cNvSpPr/>
          <p:nvPr/>
        </p:nvSpPr>
        <p:spPr>
          <a:xfrm>
            <a:off x="4251959" y="153619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51959" y="153619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6320" y="146304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把已登记成交价和仍在挂牌的要价分开。</a:t>
            </a:r>
          </a:p>
        </p:txBody>
      </p:sp>
      <p:sp>
        <p:nvSpPr>
          <p:cNvPr id="19" name="Oval 18"/>
          <p:cNvSpPr/>
          <p:nvPr/>
        </p:nvSpPr>
        <p:spPr>
          <a:xfrm>
            <a:off x="4251959" y="240487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51959" y="240487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6320" y="233172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注明成交日期、来源和样本数量；缺项留空。</a:t>
            </a:r>
          </a:p>
        </p:txBody>
      </p:sp>
      <p:sp>
        <p:nvSpPr>
          <p:cNvPr id="22" name="Oval 21"/>
          <p:cNvSpPr/>
          <p:nvPr/>
        </p:nvSpPr>
        <p:spPr>
          <a:xfrm>
            <a:off x="4251959" y="327355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251959" y="327355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46320" y="320040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市场指数只作背景，不据此给某一套房自动加价。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46720" y="1463040"/>
            <a:ext cx="3593592" cy="2468880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6720" y="1463040"/>
            <a:ext cx="64008" cy="246888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75320" y="1600200"/>
            <a:ext cx="3246120" cy="224028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5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不要把市场数字直接套到单套房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50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REIDIN销售指数同比 +11.17% 与 ADX第三季度中位价 1,798迪拉姆/平方英尺 都是市场层面数据，不能直接用作某一套房的估值或加价依据。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4160520"/>
            <a:ext cx="1097280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可比成交记录表（未知项留空）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548640" y="4526280"/>
          <a:ext cx="11091672" cy="16093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7672"/>
                <a:gridCol w="1188720"/>
                <a:gridCol w="822960"/>
                <a:gridCol w="1280160"/>
                <a:gridCol w="1371600"/>
                <a:gridCol w="1737360"/>
                <a:gridCol w="1188720"/>
                <a:gridCol w="1554480"/>
              </a:tblGrid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项目 / 楼栋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类型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卧室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建筑面积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交付状态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成交价 / 要价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日期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来源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依据：本报告定价清单；市场数字来源见第4、5页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abudhabipropertydata.com  ·  第8页 / 共10页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09 · 供应与租赁通告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租金冻结通告摘要与供应数据缺口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ABU DHABI PROPERTY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6309360" cy="47091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6309360" cy="6400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27632"/>
            <a:ext cx="585216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5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ADREC 新闻稿26摘要（2026年6月3日）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103120"/>
            <a:ext cx="173736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续租涨幅上限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4600" y="2103120"/>
            <a:ext cx="411480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724912"/>
            <a:ext cx="173736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期限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2724912"/>
            <a:ext cx="411480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临时措施，直至另行通知（依6月3日新闻稿所述）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3346704"/>
            <a:ext cx="173736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参照租金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3346704"/>
            <a:ext cx="411480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续租及新签租约，以最近一次Tawtheeq登记的租金为参照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3986783"/>
            <a:ext cx="5852160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4105656"/>
            <a:ext cx="5852160" cy="1975104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Tawtheeq是租赁合同登记系统，不是买卖价格登记。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生效日期、对具体租约的适用性、例外情形、正式法律文件及后续通知，须直接向ADREC核实。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不应根据REIDIN租金指数推断政策或法规。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86600" y="1463040"/>
            <a:ext cx="455371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269480" y="1600200"/>
            <a:ext cx="4187952" cy="1508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供应：已确认的数据缺口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Noto Sans CJK SC"/>
                <a:ea typeface="Noto Sans CJK SC"/>
                <a:cs typeface="Noto Sans CJK SC"/>
              </a:rPr>
              <a:t>本报告未核实可比的2026–2028年实际交付/项目时间表序列。这并不表示不存在官方的较长期供应规划。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86600" y="3429000"/>
            <a:ext cx="4553712" cy="2743200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0" y="3566160"/>
            <a:ext cx="411480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4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交易前须逐项核实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0" y="4023360"/>
            <a:ext cx="2057400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□  项目交付时间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0" y="4526280"/>
            <a:ext cx="2057400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□  各项费用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0" y="4023360"/>
            <a:ext cx="2057400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□  转让条件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4526280"/>
            <a:ext cx="2057400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□  融资安排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0" y="5120640"/>
            <a:ext cx="4114800" cy="9144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>
                <a:solidFill>
                  <a:srgbClr val="D8DEE5"/>
                </a:solidFill>
                <a:latin typeface="Noto Sans CJK SC"/>
                <a:ea typeface="Noto Sans CJK SC"/>
                <a:cs typeface="Noto Sans CJK SC"/>
              </a:rPr>
              <a:t>请向开发商及相关主管机构直接确认；本报告不提供评分或预测。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来源：ADREC 新闻稿26（2026-06-03）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abudhabipropertydata.com  ·  第9页 / 共10页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Noto Sans CJK SC"/>
                <a:ea typeface="Noto Sans CJK SC"/>
                <a:cs typeface="Noto Sans CJK SC"/>
              </a:rPr>
              <a:t>10 · 来源与统计期间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原始来源链接（可点击）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ABU DHABI PROPERTY DATA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371600"/>
          <a:ext cx="11091672" cy="3950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3120"/>
                <a:gridCol w="868680"/>
                <a:gridCol w="1325880"/>
                <a:gridCol w="1783080"/>
                <a:gridCol w="5010912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来源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类型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统计期间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发布日期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原始链接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</a:tr>
              <a:tr h="102412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ADREC 2026年上半年交易报告（新闻稿27）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官方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2026-01-01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至 2026-06-30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2026-07-17（新闻稿27所载日期；PDF发布日期未核实）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300"/>
                        </a:spcAft>
                      </a:pPr>
                      <a:r>
                        <a:rPr sz="900" b="0">
                          <a:solidFill>
                            <a:srgbClr val="1F5F99"/>
                          </a:solidFill>
                          <a:latin typeface="Noto Sans CJK SC"/>
                          <a:ea typeface="Noto Sans CJK SC"/>
                          <a:cs typeface="Noto Sans CJK SC"/>
                          <a:hlinkClick r:id="rId2"/>
                        </a:rPr>
                        <a:t>https://adrec.gov.ae/en/news/press-release-27---adrec-h1-2026-transaction-report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5B6B7A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完整报告PDF：</a:t>
                      </a:r>
                      <a:r>
                        <a:rPr sz="900" b="0">
                          <a:solidFill>
                            <a:srgbClr val="1F5F99"/>
                          </a:solidFill>
                          <a:latin typeface="Noto Sans CJK SC"/>
                          <a:ea typeface="Noto Sans CJK SC"/>
                          <a:cs typeface="Noto Sans CJK SC"/>
                          <a:hlinkClick r:id="rId3"/>
                        </a:rPr>
                        <a:t>https://adrec.gov.ae/-/media/adrec/market-reports/marketreportslatest/adrec-h1-2026-spread-3.pdf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REIDIN 9月住宅价格报告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第三方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2026-09-01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至 2026-09-30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2026-10-12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300"/>
                        </a:spcAft>
                      </a:pPr>
                      <a:r>
                        <a:rPr sz="900" b="0">
                          <a:solidFill>
                            <a:srgbClr val="1F5F99"/>
                          </a:solidFill>
                          <a:latin typeface="Noto Sans CJK SC"/>
                          <a:ea typeface="Noto Sans CJK SC"/>
                          <a:cs typeface="Noto Sans CJK SC"/>
                          <a:hlinkClick r:id="rId4"/>
                        </a:rPr>
                        <a:t>https://reidin.com/uae-residential-property-price-report-september-2026/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ADX Interact 季度报告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第三方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2026-07-01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至 2026-09-30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未显示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300"/>
                        </a:spcAft>
                      </a:pPr>
                      <a:r>
                        <a:rPr sz="900" b="0">
                          <a:solidFill>
                            <a:srgbClr val="1F5F99"/>
                          </a:solidFill>
                          <a:latin typeface="Noto Sans CJK SC"/>
                          <a:ea typeface="Noto Sans CJK SC"/>
                          <a:cs typeface="Noto Sans CJK SC"/>
                          <a:hlinkClick r:id="rId5"/>
                        </a:rPr>
                        <a:t>https://adxinteract.com/abu-dhabi-property-market/quarterly-report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Projectory 9月住宅销售报告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第三方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2026-09-01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至 2026-09-30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2026-10-02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300"/>
                        </a:spcAft>
                      </a:pPr>
                      <a:r>
                        <a:rPr sz="900" b="0">
                          <a:solidFill>
                            <a:srgbClr val="1F5F99"/>
                          </a:solidFill>
                          <a:latin typeface="Noto Sans CJK SC"/>
                          <a:ea typeface="Noto Sans CJK SC"/>
                          <a:cs typeface="Noto Sans CJK SC"/>
                          <a:hlinkClick r:id="rId6"/>
                        </a:rPr>
                        <a:t>https://projectory.ae/research/abu-dhabi-property-market-september-2026-adrec-home-sales-report/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ADREC 新闻稿26：租金冻结更新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官方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不适用（新闻稿）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2026-06-03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300"/>
                        </a:spcAft>
                      </a:pPr>
                      <a:r>
                        <a:rPr sz="900" b="0">
                          <a:solidFill>
                            <a:srgbClr val="1F5F99"/>
                          </a:solidFill>
                          <a:latin typeface="Noto Sans CJK SC"/>
                          <a:ea typeface="Noto Sans CJK SC"/>
                          <a:cs typeface="Noto Sans CJK SC"/>
                          <a:hlinkClick r:id="rId7"/>
                        </a:rPr>
                        <a:t>https://adrec.gov.ae/en/news/press-release-26---rental-freeze-update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5897880"/>
            <a:ext cx="11091672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142B3D"/>
                </a:solidFill>
                <a:latin typeface="Noto Sans CJK SC"/>
                <a:ea typeface="Noto Sans CJK SC"/>
                <a:cs typeface="Noto Sans CJK SC"/>
              </a:rPr>
              <a:t>核查日：2026年10月21日。所有来源均于该日核实；发布日期未显示者标为“未显示”。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来源：本页所列原始链接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Noto Sans CJK SC"/>
                <a:ea typeface="Noto Sans CJK SC"/>
                <a:cs typeface="Noto Sans CJK SC"/>
              </a:rPr>
              <a:t>abudhabipropertydata.com  ·  第10页 / 共10页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阿布扎比住宅市场分析 · 2026年9月观察版</dc:title>
  <dc:subject/>
  <dc:creator>abudhabipropertydata.com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