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Transactions (count)</c:v>
                </c:pt>
              </c:strCache>
            </c:strRef>
          </c:tx>
          <c:spPr>
            <a:solidFill>
              <a:srgbClr val="142B3D"/>
            </a:solidFill>
          </c:spPr>
          <c:cat>
            <c:strRef>
              <c:f>Sheet1!$A$2:$A$6</c:f>
              <c:strCache>
                <c:ptCount val="5"/>
                <c:pt idx="0">
                  <c:v>Al Shamkhah</c:v>
                </c:pt>
                <c:pt idx="1">
                  <c:v>Al Saadiyat Island</c:v>
                </c:pt>
                <c:pt idx="2">
                  <c:v>Yas Island</c:v>
                </c:pt>
                <c:pt idx="3">
                  <c:v>Al Hudayriyyat</c:v>
                </c:pt>
                <c:pt idx="4">
                  <c:v>Al Reem Island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349</c:v>
                </c:pt>
                <c:pt idx="1">
                  <c:v>507</c:v>
                </c:pt>
                <c:pt idx="2">
                  <c:v>1033</c:v>
                </c:pt>
                <c:pt idx="3">
                  <c:v>1236</c:v>
                </c:pt>
                <c:pt idx="4">
                  <c:v>1391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1300" b="1">
                  <a:solidFill>
                    <a:srgbClr val="142B3D"/>
                  </a:solidFill>
                  <a:latin typeface="Inter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5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D8DEE5"/>
            </a:solidFill>
          </a:ln>
        </c:spPr>
        <c:txPr>
          <a:bodyPr/>
          <a:lstStyle/>
          <a:p>
            <a:pPr>
              <a:defRPr sz="1300">
                <a:solidFill>
                  <a:srgbClr val="1E2A36"/>
                </a:solidFill>
                <a:latin typeface="Inter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>
              <a:solidFill>
                <a:srgbClr val="D8DEE5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200" b="0">
                    <a:solidFill>
                      <a:srgbClr val="5B6B7A"/>
                    </a:solidFill>
                    <a:latin typeface="Inter"/>
                    <a:ea typeface="Inter"/>
                    <a:cs typeface="Inter"/>
                  </a:rPr>
                  <a:t>Transactions (count)</a:t>
                </a:r>
              </a:p>
            </c:rich>
          </c:tx>
          <c:layout/>
          <c:overlay val="0"/>
        </c:title>
        <c:numFmt formatCode="#,##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00">
                <a:solidFill>
                  <a:srgbClr val="5B6B7A"/>
                </a:solidFill>
                <a:latin typeface="Inter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drec.gov.ae/en/news/press-release-27---adrec-h1-2026-transaction-report" TargetMode="External"/><Relationship Id="rId3" Type="http://schemas.openxmlformats.org/officeDocument/2006/relationships/hyperlink" Target="https://adrec.gov.ae/-/media/adrec/market-reports/marketreportslatest/adrec-h1-2026-spread-3.pdf" TargetMode="External"/><Relationship Id="rId4" Type="http://schemas.openxmlformats.org/officeDocument/2006/relationships/hyperlink" Target="https://reidin.com/uae-residential-property-price-report-september-2026/" TargetMode="External"/><Relationship Id="rId5" Type="http://schemas.openxmlformats.org/officeDocument/2006/relationships/hyperlink" Target="https://adxinteract.com/abu-dhabi-property-market/quarterly-report" TargetMode="External"/><Relationship Id="rId6" Type="http://schemas.openxmlformats.org/officeDocument/2006/relationships/hyperlink" Target="https://projectory.ae/research/abu-dhabi-property-market-september-2026-adrec-home-sales-report/" TargetMode="External"/><Relationship Id="rId7" Type="http://schemas.openxmlformats.org/officeDocument/2006/relationships/hyperlink" Target="https://adrec.gov.ae/en/news/press-release-26---rental-freeze-update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2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1097280"/>
            <a:ext cx="82296" cy="320040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05840" y="1051560"/>
            <a:ext cx="10058400" cy="36576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500" b="1">
                <a:solidFill>
                  <a:srgbClr val="D9A441"/>
                </a:solidFill>
                <a:latin typeface="Inter"/>
                <a:ea typeface="Inter"/>
                <a:cs typeface="Inter"/>
              </a:rPr>
              <a:t>ABU DHABI PROPERTY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1417320"/>
            <a:ext cx="10058400" cy="36576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abudhabipropertydata.com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1783080"/>
            <a:ext cx="10424160" cy="1325880"/>
          </a:xfrm>
          <a:prstGeom prst="rect">
            <a:avLst/>
          </a:prstGeom>
          <a:noFill/>
        </p:spPr>
        <p:txBody>
          <a:bodyPr wrap="square" lIns="36576" rIns="36576" tIns="18288" bIns="18288" anchor="b"/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40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Abu Dhabi Residential Market Analysis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3200400"/>
            <a:ext cx="10058400" cy="54864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800" b="0">
                <a:solidFill>
                  <a:srgbClr val="D9A441"/>
                </a:solidFill>
                <a:latin typeface="Inter"/>
                <a:ea typeface="Inter"/>
                <a:cs typeface="Inter"/>
              </a:rPr>
              <a:t>September 2026 Observation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3840480"/>
            <a:ext cx="10058400" cy="41148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6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Review date: 21 October 2026</a:t>
            </a:r>
          </a:p>
        </p:txBody>
      </p:sp>
      <p:sp>
        <p:nvSpPr>
          <p:cNvPr id="9" name="Rectangle 8"/>
          <p:cNvSpPr/>
          <p:nvPr/>
        </p:nvSpPr>
        <p:spPr>
          <a:xfrm>
            <a:off x="1005840" y="4572000"/>
            <a:ext cx="10332720" cy="10972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4709160"/>
            <a:ext cx="10332720" cy="73152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4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Sources: ADREC (official); REIDIN, ADX Interact and Projectory (third-party). Each source's statistical period and coverage are shown separately and never combined.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5440680"/>
            <a:ext cx="10332720" cy="36576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0">
                <a:solidFill>
                  <a:srgbClr val="D8DEE5"/>
                </a:solidFill>
                <a:latin typeface="Inter"/>
                <a:ea typeface="Inter"/>
                <a:cs typeface="Inter"/>
              </a:rPr>
              <a:t>Currency: UAE dirham (AED); bn = billion, m = million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6400800"/>
            <a:ext cx="8503920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D8DEE5"/>
                </a:solidFill>
                <a:latin typeface="Inter"/>
                <a:ea typeface="Inter"/>
                <a:cs typeface="Inter"/>
              </a:rPr>
              <a:t>Sources and statistical periods: see page 10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52560" y="6400800"/>
            <a:ext cx="2587752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D8DEE5"/>
                </a:solidFill>
                <a:latin typeface="Inter"/>
                <a:ea typeface="Inter"/>
                <a:cs typeface="Inter"/>
              </a:rPr>
              <a:t>Page 1 of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70432"/>
          </a:xfrm>
          <a:prstGeom prst="rect">
            <a:avLst/>
          </a:prstGeom>
          <a:solidFill>
            <a:srgbClr val="142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170432"/>
            <a:ext cx="12191695" cy="54864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"/>
            <a:ext cx="82296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D9A441"/>
                </a:solidFill>
                <a:latin typeface="Inter"/>
                <a:ea typeface="Inter"/>
                <a:cs typeface="Inter"/>
              </a:rPr>
              <a:t>02 · SUMMARY AND SCOPE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02920"/>
            <a:ext cx="1115568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5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Five verified sources with different periods and coverage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03920" y="182880"/>
            <a:ext cx="315468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ABU DHABI PROPERTY DATA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463040"/>
          <a:ext cx="11091672" cy="274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63240"/>
                <a:gridCol w="1737360"/>
                <a:gridCol w="2148840"/>
                <a:gridCol w="3547872"/>
                <a:gridCol w="594360"/>
              </a:tblGrid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</a:rPr>
                        <a:t>Source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</a:rPr>
                        <a:t>Type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</a:rPr>
                        <a:t>Statistical period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</a:rPr>
                        <a:t>Coverage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</a:rPr>
                        <a:t>Page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ADREC H1 2026 Transaction Report (PR27)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Official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2026-01-01 to 2026-06-30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All-market transactions: sales, mortgages and FDI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3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REIDIN September residential price report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Third-party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2026-09-01 to 2026-09-30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Changes (%) in residential sales and rent indices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4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ADX Interact quarterly report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Third-party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2026-07-01 to 2026-09-30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Direct property sales incl. apartments, villas, commercial and plots; excl. court transfers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5, 7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Projectory September ADREC home-sales report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Third-party compilation (not an official ADREC report)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2026-09-01 to 2026-09-30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Homes only; excl. plots, whole buildings and non-sales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6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ADREC Press Release 26: rental freeze update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Official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2026-06-03 (press-release date)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Rental policy notice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9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48640" y="4572000"/>
            <a:ext cx="11091672" cy="1627632"/>
          </a:xfrm>
          <a:prstGeom prst="rect">
            <a:avLst/>
          </a:prstGeom>
          <a:solidFill>
            <a:srgbClr val="F2F4F7"/>
          </a:solidFill>
          <a:ln w="9525">
            <a:solidFill>
              <a:srgbClr val="D8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4709160"/>
            <a:ext cx="10725912" cy="1353312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1">
                <a:solidFill>
                  <a:srgbClr val="142B3D"/>
                </a:solidFill>
                <a:latin typeface="Inter"/>
                <a:ea typeface="Inter"/>
                <a:cs typeface="Inter"/>
              </a:rPr>
              <a:t>How to read this report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Periods and coverage differ: do not add figures across sources or compare totals directly.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No complete official ADREC Q3/September all-market aggregate obtained in this review. Latest comprehensive ADREC report located: H1 2026.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Currency is AED (bn = billion). Percentage changes are shown exactly as reported by each source.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6336792"/>
            <a:ext cx="11091672" cy="10972"/>
          </a:xfrm>
          <a:prstGeom prst="rect">
            <a:avLst/>
          </a:prstGeom>
          <a:solidFill>
            <a:srgbClr val="D8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6400800"/>
            <a:ext cx="7680960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Inter"/>
                <a:ea typeface="Inter"/>
                <a:cs typeface="Inter"/>
              </a:rPr>
              <a:t>Sources: ADREC, REIDIN, ADX Interact, Projectory; full links on page 10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38160" y="6400800"/>
            <a:ext cx="3502152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Inter"/>
                <a:ea typeface="Inter"/>
                <a:cs typeface="Inter"/>
              </a:rPr>
              <a:t>abudhabipropertydata.com  ·  Page 2 of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70432"/>
          </a:xfrm>
          <a:prstGeom prst="rect">
            <a:avLst/>
          </a:prstGeom>
          <a:solidFill>
            <a:srgbClr val="142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170432"/>
            <a:ext cx="12191695" cy="54864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"/>
            <a:ext cx="82296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D9A441"/>
                </a:solidFill>
                <a:latin typeface="Inter"/>
                <a:ea typeface="Inter"/>
                <a:cs typeface="Inter"/>
              </a:rPr>
              <a:t>03 · ADREC H1 2026 (OFFICIAL)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02920"/>
            <a:ext cx="1115568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5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H1 official snapshot: transactions, mortgages and FDI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03920" y="182880"/>
            <a:ext cx="315468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ABU DHABI PROPERTY DATA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298448"/>
            <a:ext cx="10972800" cy="292608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Inter"/>
                <a:ea typeface="Inter"/>
                <a:cs typeface="Inter"/>
              </a:rPr>
              <a:t>Statistical period: 2026-01-01 to 2026-06-30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664208"/>
            <a:ext cx="2651760" cy="1298448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1664208"/>
            <a:ext cx="64008" cy="1298448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" y="1792224"/>
            <a:ext cx="22860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Inter"/>
                <a:ea typeface="Inter"/>
                <a:cs typeface="Inter"/>
              </a:rPr>
              <a:t>Total transaction value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2103120"/>
            <a:ext cx="228600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200" b="1">
                <a:solidFill>
                  <a:srgbClr val="142B3D"/>
                </a:solidFill>
                <a:latin typeface="Inter"/>
                <a:ea typeface="Inter"/>
                <a:cs typeface="Inter"/>
              </a:rPr>
              <a:t>AED 117bn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2670048"/>
            <a:ext cx="2286000" cy="246888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15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+112% YoY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62248" y="1664208"/>
            <a:ext cx="2651760" cy="1298448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362248" y="1664208"/>
            <a:ext cx="64008" cy="1298448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90848" y="1792224"/>
            <a:ext cx="22860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Inter"/>
                <a:ea typeface="Inter"/>
                <a:cs typeface="Inter"/>
              </a:rPr>
              <a:t>Sales value (all types)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90848" y="2103120"/>
            <a:ext cx="228600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200" b="1">
                <a:solidFill>
                  <a:srgbClr val="142B3D"/>
                </a:solidFill>
                <a:latin typeface="Inter"/>
                <a:ea typeface="Inter"/>
                <a:cs typeface="Inter"/>
              </a:rPr>
              <a:t>AED 86.1bn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75857" y="1664208"/>
            <a:ext cx="2651760" cy="1298448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175857" y="1664208"/>
            <a:ext cx="64008" cy="1298448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4457" y="1792224"/>
            <a:ext cx="22860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Inter"/>
                <a:ea typeface="Inter"/>
                <a:cs typeface="Inter"/>
              </a:rPr>
              <a:t>Sales transactions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4457" y="2103120"/>
            <a:ext cx="228600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200" b="1">
                <a:solidFill>
                  <a:srgbClr val="142B3D"/>
                </a:solidFill>
                <a:latin typeface="Inter"/>
                <a:ea typeface="Inter"/>
                <a:cs typeface="Inter"/>
              </a:rPr>
              <a:t>16,838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989466" y="1664208"/>
            <a:ext cx="2651760" cy="1298448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989466" y="1664208"/>
            <a:ext cx="64008" cy="1298448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218066" y="1792224"/>
            <a:ext cx="22860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Inter"/>
                <a:ea typeface="Inter"/>
                <a:cs typeface="Inter"/>
              </a:rPr>
              <a:t>of which: residential sales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18066" y="2103120"/>
            <a:ext cx="228600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200" b="1">
                <a:solidFill>
                  <a:srgbClr val="142B3D"/>
                </a:solidFill>
                <a:latin typeface="Inter"/>
                <a:ea typeface="Inter"/>
                <a:cs typeface="Inter"/>
              </a:rPr>
              <a:t>AED 70.4bn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18066" y="2670048"/>
            <a:ext cx="2286000" cy="246888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15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Subset of sales value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3090672"/>
            <a:ext cx="2651760" cy="1298448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48640" y="3090672"/>
            <a:ext cx="64008" cy="1298448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77240" y="3218688"/>
            <a:ext cx="22860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Inter"/>
                <a:ea typeface="Inter"/>
                <a:cs typeface="Inter"/>
              </a:rPr>
              <a:t>Mortgage value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7240" y="3529584"/>
            <a:ext cx="228600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200" b="1">
                <a:solidFill>
                  <a:srgbClr val="142B3D"/>
                </a:solidFill>
                <a:latin typeface="Inter"/>
                <a:ea typeface="Inter"/>
                <a:cs typeface="Inter"/>
              </a:rPr>
              <a:t>AED 26.7bn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362248" y="3090672"/>
            <a:ext cx="2651760" cy="1298448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3362248" y="3090672"/>
            <a:ext cx="64008" cy="1298448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90848" y="3218688"/>
            <a:ext cx="22860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Inter"/>
                <a:ea typeface="Inter"/>
                <a:cs typeface="Inter"/>
              </a:rPr>
              <a:t>Mortgage transactions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590848" y="3529584"/>
            <a:ext cx="228600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200" b="1">
                <a:solidFill>
                  <a:srgbClr val="142B3D"/>
                </a:solidFill>
                <a:latin typeface="Inter"/>
                <a:ea typeface="Inter"/>
                <a:cs typeface="Inter"/>
              </a:rPr>
              <a:t>8,876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175857" y="3090672"/>
            <a:ext cx="2651760" cy="1298448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175857" y="3090672"/>
            <a:ext cx="64008" cy="1298448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4457" y="3218688"/>
            <a:ext cx="22860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Inter"/>
                <a:ea typeface="Inter"/>
                <a:cs typeface="Inter"/>
              </a:rPr>
              <a:t>Foreign direct investment (FDI)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04457" y="3529584"/>
            <a:ext cx="228600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200" b="1">
                <a:solidFill>
                  <a:srgbClr val="142B3D"/>
                </a:solidFill>
                <a:latin typeface="Inter"/>
                <a:ea typeface="Inter"/>
                <a:cs typeface="Inter"/>
              </a:rPr>
              <a:t>AED 13.8bn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04457" y="4096512"/>
            <a:ext cx="2286000" cy="246888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15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+309% YoY</a:t>
            </a:r>
          </a:p>
        </p:txBody>
      </p:sp>
      <p:sp>
        <p:nvSpPr>
          <p:cNvPr id="39" name="Rectangle 38"/>
          <p:cNvSpPr/>
          <p:nvPr/>
        </p:nvSpPr>
        <p:spPr>
          <a:xfrm>
            <a:off x="8989466" y="3090672"/>
            <a:ext cx="2651760" cy="1298448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989466" y="3090672"/>
            <a:ext cx="64008" cy="1298448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218066" y="3218688"/>
            <a:ext cx="22860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Inter"/>
                <a:ea typeface="Inter"/>
                <a:cs typeface="Inter"/>
              </a:rPr>
              <a:t>Non-resident investor nationalities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218066" y="3529584"/>
            <a:ext cx="228600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200" b="1">
                <a:solidFill>
                  <a:srgbClr val="142B3D"/>
                </a:solidFill>
                <a:latin typeface="Inter"/>
                <a:ea typeface="Inter"/>
                <a:cs typeface="Inter"/>
              </a:rPr>
              <a:t>116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4462272"/>
            <a:ext cx="11091672" cy="1783080"/>
          </a:xfrm>
          <a:prstGeom prst="rect">
            <a:avLst/>
          </a:prstGeom>
          <a:solidFill>
            <a:srgbClr val="FFFFFF"/>
          </a:solidFill>
          <a:ln w="9525">
            <a:solidFill>
              <a:srgbClr val="D8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31520" y="4599432"/>
            <a:ext cx="10725912" cy="150876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Residential sales (AED 70.4bn) are a subset of sales value (AED 86.1bn); categories must not be added together.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The 116 nationalities refer to non-resident investors; no country ranking is presented.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The verified data contain no all-transaction count, loan-to-value or cash-share figures; none is estimated.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2026-07-17 is the date written in PR27, not a verified publication date for the linked full PDF.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6336792"/>
            <a:ext cx="11091672" cy="10972"/>
          </a:xfrm>
          <a:prstGeom prst="rect">
            <a:avLst/>
          </a:prstGeom>
          <a:solidFill>
            <a:srgbClr val="D8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548640" y="6400800"/>
            <a:ext cx="7680960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Inter"/>
                <a:ea typeface="Inter"/>
                <a:cs typeface="Inter"/>
              </a:rPr>
              <a:t>Source: ADREC PR27 (2026-07-17); period 2026-01-01 to 2026-06-30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138160" y="6400800"/>
            <a:ext cx="3502152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Inter"/>
                <a:ea typeface="Inter"/>
                <a:cs typeface="Inter"/>
              </a:rPr>
              <a:t>abudhabipropertydata.com  ·  Page 3 of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70432"/>
          </a:xfrm>
          <a:prstGeom prst="rect">
            <a:avLst/>
          </a:prstGeom>
          <a:solidFill>
            <a:srgbClr val="142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170432"/>
            <a:ext cx="12191695" cy="54864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"/>
            <a:ext cx="82296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D9A441"/>
                </a:solidFill>
                <a:latin typeface="Inter"/>
                <a:ea typeface="Inter"/>
                <a:cs typeface="Inter"/>
              </a:rPr>
              <a:t>04 · REIDIN 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02920"/>
            <a:ext cx="1115568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5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September index: four confirmed changes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03920" y="182880"/>
            <a:ext cx="315468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ABU DHABI PROPERTY DATA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508760"/>
            <a:ext cx="6035040" cy="219456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508760"/>
            <a:ext cx="6035040" cy="64008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59" y="1691639"/>
            <a:ext cx="5486400" cy="36576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600" b="1">
                <a:solidFill>
                  <a:srgbClr val="142B3D"/>
                </a:solidFill>
                <a:latin typeface="Inter"/>
                <a:ea typeface="Inter"/>
                <a:cs typeface="Inter"/>
              </a:rPr>
              <a:t>Residential sales index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2194560"/>
            <a:ext cx="2651760" cy="32004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0">
                <a:solidFill>
                  <a:srgbClr val="5B6B7A"/>
                </a:solidFill>
                <a:latin typeface="Inter"/>
                <a:ea typeface="Inter"/>
                <a:cs typeface="Inter"/>
              </a:rPr>
              <a:t>Month on month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514600"/>
            <a:ext cx="2651760" cy="822960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4000" b="1">
                <a:solidFill>
                  <a:srgbClr val="142B3D"/>
                </a:solidFill>
                <a:latin typeface="Inter"/>
                <a:ea typeface="Inter"/>
                <a:cs typeface="Inter"/>
              </a:rPr>
              <a:t>+0.17%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3320" y="2194560"/>
            <a:ext cx="2651760" cy="32004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0">
                <a:solidFill>
                  <a:srgbClr val="5B6B7A"/>
                </a:solidFill>
                <a:latin typeface="Inter"/>
                <a:ea typeface="Inter"/>
                <a:cs typeface="Inter"/>
              </a:rPr>
              <a:t>Year on year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3320" y="2514600"/>
            <a:ext cx="2651760" cy="822960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4000" b="1">
                <a:solidFill>
                  <a:srgbClr val="142B3D"/>
                </a:solidFill>
                <a:latin typeface="Inter"/>
                <a:ea typeface="Inter"/>
                <a:cs typeface="Inter"/>
              </a:rPr>
              <a:t>+11.17%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3886200"/>
            <a:ext cx="6035040" cy="219456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48640" y="3886200"/>
            <a:ext cx="6035040" cy="64008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59" y="4069080"/>
            <a:ext cx="5486400" cy="36576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600" b="1">
                <a:solidFill>
                  <a:srgbClr val="142B3D"/>
                </a:solidFill>
                <a:latin typeface="Inter"/>
                <a:ea typeface="Inter"/>
                <a:cs typeface="Inter"/>
              </a:rPr>
              <a:t>Residential rent index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59" y="4572000"/>
            <a:ext cx="2651760" cy="32004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0">
                <a:solidFill>
                  <a:srgbClr val="5B6B7A"/>
                </a:solidFill>
                <a:latin typeface="Inter"/>
                <a:ea typeface="Inter"/>
                <a:cs typeface="Inter"/>
              </a:rPr>
              <a:t>Month on month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59" y="4892040"/>
            <a:ext cx="2651760" cy="822960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4000" b="1">
                <a:solidFill>
                  <a:srgbClr val="142B3D"/>
                </a:solidFill>
                <a:latin typeface="Inter"/>
                <a:ea typeface="Inter"/>
                <a:cs typeface="Inter"/>
              </a:rPr>
              <a:t>+0.15%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03320" y="4572000"/>
            <a:ext cx="2651760" cy="32004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0">
                <a:solidFill>
                  <a:srgbClr val="5B6B7A"/>
                </a:solidFill>
                <a:latin typeface="Inter"/>
                <a:ea typeface="Inter"/>
                <a:cs typeface="Inter"/>
              </a:rPr>
              <a:t>Year on year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03320" y="4892040"/>
            <a:ext cx="2651760" cy="822960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4000" b="1">
                <a:solidFill>
                  <a:srgbClr val="142B3D"/>
                </a:solidFill>
                <a:latin typeface="Inter"/>
                <a:ea typeface="Inter"/>
                <a:cs typeface="Inter"/>
              </a:rPr>
              <a:t>-0.13%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858000" y="1508760"/>
            <a:ext cx="4782312" cy="4572000"/>
          </a:xfrm>
          <a:prstGeom prst="rect">
            <a:avLst/>
          </a:prstGeom>
          <a:solidFill>
            <a:srgbClr val="FFFFFF"/>
          </a:solidFill>
          <a:ln w="9525">
            <a:solidFill>
              <a:srgbClr val="D8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040880" y="1645919"/>
            <a:ext cx="4416552" cy="429768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>
                <a:solidFill>
                  <a:srgbClr val="142B3D"/>
                </a:solidFill>
                <a:latin typeface="Inter"/>
                <a:ea typeface="Inter"/>
                <a:cs typeface="Inter"/>
              </a:rPr>
              <a:t>How to read these figures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30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These are percentage changes in an index, not AED/sq ft price levels or the appreciation of any individual home.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30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No monthly curve is reconstructed and no chained calculation is made.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30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Data gap: No consistent monthly AED/sqft history or comparable live asking-price feed verified.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30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REIDIN is a third-party source; period 2026-09-01 to 2026-09-30; published 2026-10-12.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6336792"/>
            <a:ext cx="11091672" cy="10972"/>
          </a:xfrm>
          <a:prstGeom prst="rect">
            <a:avLst/>
          </a:prstGeom>
          <a:solidFill>
            <a:srgbClr val="D8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48640" y="6400800"/>
            <a:ext cx="7680960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Inter"/>
                <a:ea typeface="Inter"/>
                <a:cs typeface="Inter"/>
              </a:rPr>
              <a:t>Source: REIDIN September report (2026-10-12); period 2026-09-01 to 2026-09-30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38160" y="6400800"/>
            <a:ext cx="3502152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Inter"/>
                <a:ea typeface="Inter"/>
                <a:cs typeface="Inter"/>
              </a:rPr>
              <a:t>abudhabipropertydata.com  ·  Page 4 of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70432"/>
          </a:xfrm>
          <a:prstGeom prst="rect">
            <a:avLst/>
          </a:prstGeom>
          <a:solidFill>
            <a:srgbClr val="142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170432"/>
            <a:ext cx="12191695" cy="54864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"/>
            <a:ext cx="82296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D9A441"/>
                </a:solidFill>
                <a:latin typeface="Inter"/>
                <a:ea typeface="Inter"/>
                <a:cs typeface="Inter"/>
              </a:rPr>
              <a:t>05 · ADX INTERACT Q3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02920"/>
            <a:ext cx="1115568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5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Q3 direct-sales overview (mixed property types)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03920" y="182880"/>
            <a:ext cx="315468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ABU DHABI PROPERTY DATA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508760"/>
            <a:ext cx="3593592" cy="150876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508760"/>
            <a:ext cx="64008" cy="150876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36776"/>
            <a:ext cx="3227832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Inter"/>
                <a:ea typeface="Inter"/>
                <a:cs typeface="Inter"/>
              </a:rPr>
              <a:t>Direct sales transactions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1947672"/>
            <a:ext cx="3227832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000" b="1">
                <a:solidFill>
                  <a:srgbClr val="142B3D"/>
                </a:solidFill>
                <a:latin typeface="Inter"/>
                <a:ea typeface="Inter"/>
                <a:cs typeface="Inter"/>
              </a:rPr>
              <a:t>6,691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2514600"/>
            <a:ext cx="3227832" cy="45720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15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Volume -16.5% QoQ · -6.7% YoY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297680" y="1508760"/>
            <a:ext cx="3593592" cy="150876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297680" y="1508760"/>
            <a:ext cx="64008" cy="150876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1636776"/>
            <a:ext cx="3227832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Inter"/>
                <a:ea typeface="Inter"/>
                <a:cs typeface="Inter"/>
              </a:rPr>
              <a:t>Total value (mixed property types)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6280" y="1947672"/>
            <a:ext cx="3227832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000" b="1">
                <a:solidFill>
                  <a:srgbClr val="142B3D"/>
                </a:solidFill>
                <a:latin typeface="Inter"/>
                <a:ea typeface="Inter"/>
                <a:cs typeface="Inter"/>
              </a:rPr>
              <a:t>AED 32.58bn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26280" y="2514600"/>
            <a:ext cx="3227832" cy="45720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15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+29.9% YoY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46720" y="1508760"/>
            <a:ext cx="3593592" cy="150876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46720" y="1508760"/>
            <a:ext cx="64008" cy="150876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75320" y="1636776"/>
            <a:ext cx="3227832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Inter"/>
                <a:ea typeface="Inter"/>
                <a:cs typeface="Inter"/>
              </a:rPr>
              <a:t>Median price (not an average)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75320" y="1947672"/>
            <a:ext cx="3227832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000" b="1">
                <a:solidFill>
                  <a:srgbClr val="142B3D"/>
                </a:solidFill>
                <a:latin typeface="Inter"/>
                <a:ea typeface="Inter"/>
                <a:cs typeface="Inter"/>
              </a:rPr>
              <a:t>AED 1,798/sq ft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75320" y="2514600"/>
            <a:ext cx="3227832" cy="45720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15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+18.4% YoY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3291840"/>
            <a:ext cx="11091672" cy="2834640"/>
          </a:xfrm>
          <a:prstGeom prst="rect">
            <a:avLst/>
          </a:prstGeom>
          <a:solidFill>
            <a:srgbClr val="FFFFFF"/>
          </a:solidFill>
          <a:ln w="9525">
            <a:solidFill>
              <a:srgbClr val="D8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48640" y="3291840"/>
            <a:ext cx="2011680" cy="2834640"/>
          </a:xfrm>
          <a:prstGeom prst="rect">
            <a:avLst/>
          </a:prstGeom>
          <a:solidFill>
            <a:srgbClr val="142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3474720"/>
            <a:ext cx="1737360" cy="45720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800" b="1">
                <a:solidFill>
                  <a:srgbClr val="D9A441"/>
                </a:solidFill>
                <a:latin typeface="Inter"/>
                <a:ea typeface="Inter"/>
                <a:cs typeface="Inter"/>
              </a:rPr>
              <a:t>Coverage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88920" y="3474720"/>
            <a:ext cx="8641080" cy="256032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 marL="201168" indent="-201168">
              <a:lnSpc>
                <a:spcPct val="110000"/>
              </a:lnSpc>
              <a:spcAft>
                <a:spcPts val="800"/>
              </a:spcAft>
              <a:buClr>
                <a:srgbClr val="D9A441"/>
              </a:buClr>
              <a:buChar char="■"/>
            </a:pPr>
            <a:r>
              <a:rPr sz="140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Direct property sales only; court transfers are excluded.</a:t>
            </a:r>
          </a:p>
          <a:p>
            <a:pPr algn="l" marL="201168" indent="-201168">
              <a:lnSpc>
                <a:spcPct val="110000"/>
              </a:lnSpc>
              <a:spcAft>
                <a:spcPts val="800"/>
              </a:spcAft>
              <a:buClr>
                <a:srgbClr val="D9A441"/>
              </a:buClr>
              <a:buChar char="■"/>
            </a:pPr>
            <a:r>
              <a:rPr sz="140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Includes apartments, villas, commercial properties and plots: not residential-only and not Abu Dhabi City-only.</a:t>
            </a:r>
          </a:p>
          <a:p>
            <a:pPr algn="l" marL="201168" indent="-201168">
              <a:lnSpc>
                <a:spcPct val="110000"/>
              </a:lnSpc>
              <a:spcAft>
                <a:spcPts val="800"/>
              </a:spcAft>
              <a:buClr>
                <a:srgbClr val="D9A441"/>
              </a:buClr>
              <a:buChar char="■"/>
            </a:pPr>
            <a:r>
              <a:rPr sz="140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AED 1,798/sq ft is the median of a mix of transactions, not an average price and not a unit valuation.</a:t>
            </a:r>
          </a:p>
          <a:p>
            <a:pPr algn="l" marL="201168" indent="-201168">
              <a:lnSpc>
                <a:spcPct val="110000"/>
              </a:lnSpc>
              <a:spcAft>
                <a:spcPts val="800"/>
              </a:spcAft>
              <a:buClr>
                <a:srgbClr val="D9A441"/>
              </a:buClr>
              <a:buChar char="■"/>
            </a:pPr>
            <a:r>
              <a:rPr sz="140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Third-party source; period 2026-07-01 to 2026-09-30; the page shows no publication date.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336792"/>
            <a:ext cx="11091672" cy="10972"/>
          </a:xfrm>
          <a:prstGeom prst="rect">
            <a:avLst/>
          </a:prstGeom>
          <a:solidFill>
            <a:srgbClr val="D8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48640" y="6400800"/>
            <a:ext cx="7680960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Inter"/>
                <a:ea typeface="Inter"/>
                <a:cs typeface="Inter"/>
              </a:rPr>
              <a:t>Source: ADX Interact quarterly report (publication date not shown); period 2026-07-01 to 2026-09-30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38160" y="6400800"/>
            <a:ext cx="3502152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Inter"/>
                <a:ea typeface="Inter"/>
                <a:cs typeface="Inter"/>
              </a:rPr>
              <a:t>abudhabipropertydata.com  ·  Page 5 of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70432"/>
          </a:xfrm>
          <a:prstGeom prst="rect">
            <a:avLst/>
          </a:prstGeom>
          <a:solidFill>
            <a:srgbClr val="142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170432"/>
            <a:ext cx="12191695" cy="54864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"/>
            <a:ext cx="82296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D9A441"/>
                </a:solidFill>
                <a:latin typeface="Inter"/>
                <a:ea typeface="Inter"/>
                <a:cs typeface="Inter"/>
              </a:rPr>
              <a:t>06 · PROJECTORY 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02920"/>
            <a:ext cx="1115568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5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September home-sales registrations (third-party compilation)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03920" y="182880"/>
            <a:ext cx="315468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ABU DHABI PROPERTY DATA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463040"/>
            <a:ext cx="2651760" cy="155448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463040"/>
            <a:ext cx="64008" cy="155448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591056"/>
            <a:ext cx="22860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Inter"/>
                <a:ea typeface="Inter"/>
                <a:cs typeface="Inter"/>
              </a:rPr>
              <a:t>Home sales transactions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1901952"/>
            <a:ext cx="228600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200" b="1">
                <a:solidFill>
                  <a:srgbClr val="142B3D"/>
                </a:solidFill>
                <a:latin typeface="Inter"/>
                <a:ea typeface="Inter"/>
                <a:cs typeface="Inter"/>
              </a:rPr>
              <a:t>2,081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2468880"/>
            <a:ext cx="2286000" cy="50292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15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-12.9% YoY · -3.6% MoM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362248" y="1463040"/>
            <a:ext cx="2651760" cy="155448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362248" y="1463040"/>
            <a:ext cx="64008" cy="155448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590848" y="1591056"/>
            <a:ext cx="22860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Inter"/>
                <a:ea typeface="Inter"/>
                <a:cs typeface="Inter"/>
              </a:rPr>
              <a:t>Home sales value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90848" y="1901952"/>
            <a:ext cx="228600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200" b="1">
                <a:solidFill>
                  <a:srgbClr val="142B3D"/>
                </a:solidFill>
                <a:latin typeface="Inter"/>
                <a:ea typeface="Inter"/>
                <a:cs typeface="Inter"/>
              </a:rPr>
              <a:t>AED 9.82bn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90848" y="2468880"/>
            <a:ext cx="2286000" cy="50292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15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+38.0% YoY · -16.6% MoM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75857" y="1463040"/>
            <a:ext cx="2651760" cy="155448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175857" y="1463040"/>
            <a:ext cx="64008" cy="155448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4457" y="1591056"/>
            <a:ext cx="22860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Inter"/>
                <a:ea typeface="Inter"/>
                <a:cs typeface="Inter"/>
              </a:rPr>
              <a:t>Median registered price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4457" y="1901952"/>
            <a:ext cx="228600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200" b="1">
                <a:solidFill>
                  <a:srgbClr val="142B3D"/>
                </a:solidFill>
                <a:latin typeface="Inter"/>
                <a:ea typeface="Inter"/>
                <a:cs typeface="Inter"/>
              </a:rPr>
              <a:t>AED 2.95m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4457" y="2468880"/>
            <a:ext cx="2286000" cy="50292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15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Median per sq ft: AED 1,847/sq ft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989466" y="1463040"/>
            <a:ext cx="2651760" cy="155448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989466" y="1463040"/>
            <a:ext cx="64008" cy="155448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218066" y="1591056"/>
            <a:ext cx="22860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Inter"/>
                <a:ea typeface="Inter"/>
                <a:cs typeface="Inter"/>
              </a:rPr>
              <a:t>Off-plan share (by volume)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18066" y="1901952"/>
            <a:ext cx="228600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200" b="1">
                <a:solidFill>
                  <a:srgbClr val="142B3D"/>
                </a:solidFill>
                <a:latin typeface="Inter"/>
                <a:ea typeface="Inter"/>
                <a:cs typeface="Inter"/>
              </a:rPr>
              <a:t>80.5%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18066" y="2468880"/>
            <a:ext cx="2286000" cy="50292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15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By value: 89.8%</a:t>
            </a:r>
          </a:p>
        </p:txBody>
      </p: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548640" y="3200400"/>
          <a:ext cx="6035040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14600"/>
                <a:gridCol w="1051560"/>
                <a:gridCol w="1234440"/>
                <a:gridCol w="1234440"/>
              </a:tblGrid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</a:rPr>
                        <a:t>Area (Projectory)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</a:rPr>
                        <a:t>Transactions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</a:rPr>
                        <a:t>Value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</a:rPr>
                        <a:t>Share of emirate value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Hudayriyat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499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AED 4.1bn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41.8%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Yas Island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422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—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—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Al Reem Island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377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—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—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548640" y="5138928"/>
            <a:ext cx="6035040" cy="32004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100" b="0">
                <a:solidFill>
                  <a:srgbClr val="5B6B7A"/>
                </a:solidFill>
                <a:latin typeface="Inter"/>
                <a:ea typeface="Inter"/>
                <a:cs typeface="Inter"/>
              </a:rPr>
              <a:t>“—” = not provided by the source.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812280" y="3200400"/>
            <a:ext cx="4828032" cy="2971800"/>
          </a:xfrm>
          <a:prstGeom prst="rect">
            <a:avLst/>
          </a:prstGeom>
          <a:solidFill>
            <a:srgbClr val="F2F4F7"/>
          </a:solidFill>
          <a:ln w="9525">
            <a:solidFill>
              <a:srgbClr val="D8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995160" y="3337560"/>
            <a:ext cx="4462272" cy="269748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1">
                <a:solidFill>
                  <a:srgbClr val="142B3D"/>
                </a:solidFill>
                <a:latin typeface="Inter"/>
                <a:ea typeface="Inter"/>
                <a:cs typeface="Inter"/>
              </a:rPr>
              <a:t>Version and coverage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Version 1.0; registrations 2026-09-01 to 2026-09-30; data available 2026-10-02.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Homes only; excludes plots, whole buildings and non-sales transactions.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Third-party compilation, not an official ADREC report.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Median price change is not individual-unit appreciation; totals are not directly comparable with ADX Q3 or ADREC H1.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6336792"/>
            <a:ext cx="11091672" cy="10972"/>
          </a:xfrm>
          <a:prstGeom prst="rect">
            <a:avLst/>
          </a:prstGeom>
          <a:solidFill>
            <a:srgbClr val="D8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48640" y="6400800"/>
            <a:ext cx="7680960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Inter"/>
                <a:ea typeface="Inter"/>
                <a:cs typeface="Inter"/>
              </a:rPr>
              <a:t>Source: Projectory (2026-10-02); period 2026-09-01 to 2026-09-30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138160" y="6400800"/>
            <a:ext cx="3502152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Inter"/>
                <a:ea typeface="Inter"/>
                <a:cs typeface="Inter"/>
              </a:rPr>
              <a:t>abudhabipropertydata.com  ·  Page 6 of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70432"/>
          </a:xfrm>
          <a:prstGeom prst="rect">
            <a:avLst/>
          </a:prstGeom>
          <a:solidFill>
            <a:srgbClr val="142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170432"/>
            <a:ext cx="12191695" cy="54864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"/>
            <a:ext cx="82296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D9A441"/>
                </a:solidFill>
                <a:latin typeface="Inter"/>
                <a:ea typeface="Inter"/>
                <a:cs typeface="Inter"/>
              </a:rPr>
              <a:t>07 · AREA COMPARISON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02920"/>
            <a:ext cx="1115568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5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ADX Q3: top five areas by transaction count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03920" y="182880"/>
            <a:ext cx="315468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ABU DHABI PROPERTY DATA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548640" y="1463040"/>
          <a:ext cx="6766560" cy="46634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589520" y="1463040"/>
          <a:ext cx="4050792" cy="23042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70632"/>
                <a:gridCol w="1280160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</a:rPr>
                        <a:t>Area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</a:rPr>
                        <a:t>Transactions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Al Reem Island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1,391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Al Hudayriyyat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1,236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Yas Island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1,033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Al Saadiyat Island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507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Al Shamkhah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349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7589520" y="3977639"/>
            <a:ext cx="4050791" cy="2194560"/>
          </a:xfrm>
          <a:prstGeom prst="rect">
            <a:avLst/>
          </a:prstGeom>
          <a:solidFill>
            <a:srgbClr val="F2F4F7"/>
          </a:solidFill>
          <a:ln w="9525">
            <a:solidFill>
              <a:srgbClr val="D8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0" y="4114800"/>
            <a:ext cx="3685031" cy="192024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Ranked by number of transactions, not by price.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Same coverage as page 5: direct sales incl. apartments, villas, commercial and plots; excl. court transfers.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Projectory's September area data (page 6) use a different period and coverage and are not merged here.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336792"/>
            <a:ext cx="11091672" cy="10972"/>
          </a:xfrm>
          <a:prstGeom prst="rect">
            <a:avLst/>
          </a:prstGeom>
          <a:solidFill>
            <a:srgbClr val="D8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6400800"/>
            <a:ext cx="7680960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Inter"/>
                <a:ea typeface="Inter"/>
                <a:cs typeface="Inter"/>
              </a:rPr>
              <a:t>Source: ADX Interact quarterly report; period 2026-07-01 to 2026-09-30; unit: transactions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38160" y="6400800"/>
            <a:ext cx="3502152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Inter"/>
                <a:ea typeface="Inter"/>
                <a:cs typeface="Inter"/>
              </a:rPr>
              <a:t>abudhabipropertydata.com  ·  Page 7 of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70432"/>
          </a:xfrm>
          <a:prstGeom prst="rect">
            <a:avLst/>
          </a:prstGeom>
          <a:solidFill>
            <a:srgbClr val="142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170432"/>
            <a:ext cx="12191695" cy="54864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"/>
            <a:ext cx="82296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D9A441"/>
                </a:solidFill>
                <a:latin typeface="Inter"/>
                <a:ea typeface="Inter"/>
                <a:cs typeface="Inter"/>
              </a:rPr>
              <a:t>08 · OWNER PRICING AND LISTING FRAMEWORK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02920"/>
            <a:ext cx="1115568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5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A pricing checklist built on like-for-like comparables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03920" y="182880"/>
            <a:ext cx="315468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ABU DHABI PROPERTY DATA</a:t>
            </a:r>
          </a:p>
        </p:txBody>
      </p:sp>
      <p:sp>
        <p:nvSpPr>
          <p:cNvPr id="7" name="Oval 6"/>
          <p:cNvSpPr/>
          <p:nvPr/>
        </p:nvSpPr>
        <p:spPr>
          <a:xfrm>
            <a:off x="548640" y="1536192"/>
            <a:ext cx="457200" cy="457200"/>
          </a:xfrm>
          <a:prstGeom prst="ellipse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536192"/>
            <a:ext cx="457200" cy="457200"/>
          </a:xfrm>
          <a:prstGeom prst="rect">
            <a:avLst/>
          </a:prstGeom>
          <a:noFill/>
        </p:spPr>
        <p:txBody>
          <a:bodyPr wrap="square" lIns="0" rIns="0" tIns="18288" bIns="18288" anchor="ctr"/>
          <a:lstStyle/>
          <a:p>
            <a:pPr algn="ctr">
              <a:lnSpc>
                <a:spcPct val="110000"/>
              </a:lnSpc>
              <a:spcAft>
                <a:spcPts val="400"/>
              </a:spcAft>
            </a:pPr>
            <a:r>
              <a:rPr sz="1600" b="1">
                <a:solidFill>
                  <a:srgbClr val="142B3D"/>
                </a:solidFill>
                <a:latin typeface="Inter"/>
                <a:ea typeface="Inter"/>
                <a:cs typeface="Inter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1463040"/>
            <a:ext cx="3017520" cy="731520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Start with registered sales in the same project and building.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2404872"/>
            <a:ext cx="457200" cy="457200"/>
          </a:xfrm>
          <a:prstGeom prst="ellipse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2404872"/>
            <a:ext cx="457200" cy="457200"/>
          </a:xfrm>
          <a:prstGeom prst="rect">
            <a:avLst/>
          </a:prstGeom>
          <a:noFill/>
        </p:spPr>
        <p:txBody>
          <a:bodyPr wrap="square" lIns="0" rIns="0" tIns="18288" bIns="18288" anchor="ctr"/>
          <a:lstStyle/>
          <a:p>
            <a:pPr algn="ctr">
              <a:lnSpc>
                <a:spcPct val="110000"/>
              </a:lnSpc>
              <a:spcAft>
                <a:spcPts val="400"/>
              </a:spcAft>
            </a:pPr>
            <a:r>
              <a:rPr sz="1600" b="1">
                <a:solidFill>
                  <a:srgbClr val="142B3D"/>
                </a:solidFill>
                <a:latin typeface="Inter"/>
                <a:ea typeface="Inter"/>
                <a:cs typeface="Inter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3000" y="2331720"/>
            <a:ext cx="3017520" cy="731520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Match property type, bedrooms, floor area and completion status.</a:t>
            </a:r>
          </a:p>
        </p:txBody>
      </p:sp>
      <p:sp>
        <p:nvSpPr>
          <p:cNvPr id="13" name="Oval 12"/>
          <p:cNvSpPr/>
          <p:nvPr/>
        </p:nvSpPr>
        <p:spPr>
          <a:xfrm>
            <a:off x="548640" y="3273552"/>
            <a:ext cx="457200" cy="457200"/>
          </a:xfrm>
          <a:prstGeom prst="ellipse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8640" y="3273552"/>
            <a:ext cx="457200" cy="457200"/>
          </a:xfrm>
          <a:prstGeom prst="rect">
            <a:avLst/>
          </a:prstGeom>
          <a:noFill/>
        </p:spPr>
        <p:txBody>
          <a:bodyPr wrap="square" lIns="0" rIns="0" tIns="18288" bIns="18288" anchor="ctr"/>
          <a:lstStyle/>
          <a:p>
            <a:pPr algn="ctr">
              <a:lnSpc>
                <a:spcPct val="110000"/>
              </a:lnSpc>
              <a:spcAft>
                <a:spcPts val="400"/>
              </a:spcAft>
            </a:pPr>
            <a:r>
              <a:rPr sz="1600" b="1">
                <a:solidFill>
                  <a:srgbClr val="142B3D"/>
                </a:solidFill>
                <a:latin typeface="Inter"/>
                <a:ea typeface="Inter"/>
                <a:cs typeface="Inter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" y="3200400"/>
            <a:ext cx="3017520" cy="731520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Compare floor, view, condition, parking and payment or handover terms.</a:t>
            </a:r>
          </a:p>
        </p:txBody>
      </p:sp>
      <p:sp>
        <p:nvSpPr>
          <p:cNvPr id="16" name="Oval 15"/>
          <p:cNvSpPr/>
          <p:nvPr/>
        </p:nvSpPr>
        <p:spPr>
          <a:xfrm>
            <a:off x="4251959" y="1536192"/>
            <a:ext cx="457200" cy="457200"/>
          </a:xfrm>
          <a:prstGeom prst="ellipse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251959" y="1536192"/>
            <a:ext cx="457200" cy="457200"/>
          </a:xfrm>
          <a:prstGeom prst="rect">
            <a:avLst/>
          </a:prstGeom>
          <a:noFill/>
        </p:spPr>
        <p:txBody>
          <a:bodyPr wrap="square" lIns="0" rIns="0" tIns="18288" bIns="18288" anchor="ctr"/>
          <a:lstStyle/>
          <a:p>
            <a:pPr algn="ctr">
              <a:lnSpc>
                <a:spcPct val="110000"/>
              </a:lnSpc>
              <a:spcAft>
                <a:spcPts val="400"/>
              </a:spcAft>
            </a:pPr>
            <a:r>
              <a:rPr sz="1600" b="1">
                <a:solidFill>
                  <a:srgbClr val="142B3D"/>
                </a:solidFill>
                <a:latin typeface="Inter"/>
                <a:ea typeface="Inter"/>
                <a:cs typeface="Inter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46320" y="1463040"/>
            <a:ext cx="3017520" cy="731520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Separate completed transaction prices from current asking prices.</a:t>
            </a:r>
          </a:p>
        </p:txBody>
      </p:sp>
      <p:sp>
        <p:nvSpPr>
          <p:cNvPr id="19" name="Oval 18"/>
          <p:cNvSpPr/>
          <p:nvPr/>
        </p:nvSpPr>
        <p:spPr>
          <a:xfrm>
            <a:off x="4251959" y="2404872"/>
            <a:ext cx="457200" cy="457200"/>
          </a:xfrm>
          <a:prstGeom prst="ellipse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251959" y="2404872"/>
            <a:ext cx="457200" cy="457200"/>
          </a:xfrm>
          <a:prstGeom prst="rect">
            <a:avLst/>
          </a:prstGeom>
          <a:noFill/>
        </p:spPr>
        <p:txBody>
          <a:bodyPr wrap="square" lIns="0" rIns="0" tIns="18288" bIns="18288" anchor="ctr"/>
          <a:lstStyle/>
          <a:p>
            <a:pPr algn="ctr">
              <a:lnSpc>
                <a:spcPct val="110000"/>
              </a:lnSpc>
              <a:spcAft>
                <a:spcPts val="400"/>
              </a:spcAft>
            </a:pPr>
            <a:r>
              <a:rPr sz="1600" b="1">
                <a:solidFill>
                  <a:srgbClr val="142B3D"/>
                </a:solidFill>
                <a:latin typeface="Inter"/>
                <a:ea typeface="Inter"/>
                <a:cs typeface="Inter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46320" y="2331720"/>
            <a:ext cx="3017520" cy="731520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Show transaction date, source and sample size; leave unknown fields blank.</a:t>
            </a:r>
          </a:p>
        </p:txBody>
      </p:sp>
      <p:sp>
        <p:nvSpPr>
          <p:cNvPr id="22" name="Oval 21"/>
          <p:cNvSpPr/>
          <p:nvPr/>
        </p:nvSpPr>
        <p:spPr>
          <a:xfrm>
            <a:off x="4251959" y="3273552"/>
            <a:ext cx="457200" cy="457200"/>
          </a:xfrm>
          <a:prstGeom prst="ellipse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251959" y="3273552"/>
            <a:ext cx="457200" cy="457200"/>
          </a:xfrm>
          <a:prstGeom prst="rect">
            <a:avLst/>
          </a:prstGeom>
          <a:noFill/>
        </p:spPr>
        <p:txBody>
          <a:bodyPr wrap="square" lIns="0" rIns="0" tIns="18288" bIns="18288" anchor="ctr"/>
          <a:lstStyle/>
          <a:p>
            <a:pPr algn="ctr">
              <a:lnSpc>
                <a:spcPct val="110000"/>
              </a:lnSpc>
              <a:spcAft>
                <a:spcPts val="400"/>
              </a:spcAft>
            </a:pPr>
            <a:r>
              <a:rPr sz="1600" b="1">
                <a:solidFill>
                  <a:srgbClr val="142B3D"/>
                </a:solidFill>
                <a:latin typeface="Inter"/>
                <a:ea typeface="Inter"/>
                <a:cs typeface="Inter"/>
              </a:rPr>
              <a:t>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46320" y="3200400"/>
            <a:ext cx="3017520" cy="731520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Use the market index as context, not an automatic uplift for one home.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046720" y="1463040"/>
            <a:ext cx="3593592" cy="2468880"/>
          </a:xfrm>
          <a:prstGeom prst="rect">
            <a:avLst/>
          </a:prstGeom>
          <a:solidFill>
            <a:srgbClr val="142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46720" y="1463040"/>
            <a:ext cx="64008" cy="246888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75320" y="1600200"/>
            <a:ext cx="3246120" cy="224028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500" b="1">
                <a:solidFill>
                  <a:srgbClr val="D9A441"/>
                </a:solidFill>
                <a:latin typeface="Inter"/>
                <a:ea typeface="Inter"/>
                <a:cs typeface="Inter"/>
              </a:rPr>
              <a:t>Do not apply market figures to one home</a:t>
            </a:r>
          </a:p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REIDIN's +11.17% YoY sales-index change and ADX's Q3 median of AED 1,798/sq ft are market-level figures; neither can be used directly to value or mark up a single home.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4160520"/>
            <a:ext cx="10972800" cy="32004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1">
                <a:solidFill>
                  <a:srgbClr val="142B3D"/>
                </a:solidFill>
                <a:latin typeface="Inter"/>
                <a:ea typeface="Inter"/>
                <a:cs typeface="Inter"/>
              </a:rPr>
              <a:t>Comparable-sales record (leave unknown fields blank)</a:t>
            </a:r>
          </a:p>
        </p:txBody>
      </p:sp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548640" y="4526280"/>
          <a:ext cx="11091672" cy="16093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47672"/>
                <a:gridCol w="1188720"/>
                <a:gridCol w="822960"/>
                <a:gridCol w="1280160"/>
                <a:gridCol w="1371600"/>
                <a:gridCol w="1737360"/>
                <a:gridCol w="1188720"/>
                <a:gridCol w="1554480"/>
              </a:tblGrid>
              <a:tr h="402336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</a:rPr>
                        <a:t>Project / building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</a:rPr>
                        <a:t>Type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</a:rPr>
                        <a:t>Beds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</a:rPr>
                        <a:t>Floor area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</a:rPr>
                        <a:t>Status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</a:rPr>
                        <a:t>Sale / asking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</a:rPr>
                        <a:t>Date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</a:rPr>
                        <a:t>Source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</a:tr>
              <a:tr h="402336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0" name="Rectangle 29"/>
          <p:cNvSpPr/>
          <p:nvPr/>
        </p:nvSpPr>
        <p:spPr>
          <a:xfrm>
            <a:off x="548640" y="6336792"/>
            <a:ext cx="11091672" cy="10972"/>
          </a:xfrm>
          <a:prstGeom prst="rect">
            <a:avLst/>
          </a:prstGeom>
          <a:solidFill>
            <a:srgbClr val="D8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48640" y="6400800"/>
            <a:ext cx="7680960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Inter"/>
                <a:ea typeface="Inter"/>
                <a:cs typeface="Inter"/>
              </a:rPr>
              <a:t>Basis: report checklist; market figures sourced on pages 4 and 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138160" y="6400800"/>
            <a:ext cx="3502152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Inter"/>
                <a:ea typeface="Inter"/>
                <a:cs typeface="Inter"/>
              </a:rPr>
              <a:t>abudhabipropertydata.com  ·  Page 8 of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70432"/>
          </a:xfrm>
          <a:prstGeom prst="rect">
            <a:avLst/>
          </a:prstGeom>
          <a:solidFill>
            <a:srgbClr val="142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170432"/>
            <a:ext cx="12191695" cy="54864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"/>
            <a:ext cx="82296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D9A441"/>
                </a:solidFill>
                <a:latin typeface="Inter"/>
                <a:ea typeface="Inter"/>
                <a:cs typeface="Inter"/>
              </a:rPr>
              <a:t>09 · SUPPLY AND RENTAL NOTICE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02920"/>
            <a:ext cx="1115568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5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Rent-freeze notice summary and supply data gaps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03920" y="182880"/>
            <a:ext cx="315468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ABU DHABI PROPERTY DATA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463040"/>
            <a:ext cx="6309360" cy="4709160"/>
          </a:xfrm>
          <a:prstGeom prst="rect">
            <a:avLst/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463040"/>
            <a:ext cx="6309360" cy="64008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27632"/>
            <a:ext cx="5852160" cy="36576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500" b="1">
                <a:solidFill>
                  <a:srgbClr val="142B3D"/>
                </a:solidFill>
                <a:latin typeface="Inter"/>
                <a:ea typeface="Inter"/>
                <a:cs typeface="Inter"/>
              </a:rPr>
              <a:t>ADREC Press Release 26 summary (3 June 2026)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103120"/>
            <a:ext cx="1737360" cy="54864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Inter"/>
                <a:ea typeface="Inter"/>
                <a:cs typeface="Inter"/>
              </a:rPr>
              <a:t>Renewal increase cap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14600" y="2103120"/>
            <a:ext cx="4114800" cy="54864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1">
                <a:solidFill>
                  <a:srgbClr val="1E2A36"/>
                </a:solidFill>
                <a:latin typeface="Inter"/>
                <a:ea typeface="Inter"/>
                <a:cs typeface="Inter"/>
              </a:rPr>
              <a:t>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2724912"/>
            <a:ext cx="1737360" cy="54864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Inter"/>
                <a:ea typeface="Inter"/>
                <a:cs typeface="Inter"/>
              </a:rPr>
              <a:t>Duration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14600" y="2724912"/>
            <a:ext cx="4114800" cy="54864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1">
                <a:solidFill>
                  <a:srgbClr val="1E2A36"/>
                </a:solidFill>
                <a:latin typeface="Inter"/>
                <a:ea typeface="Inter"/>
                <a:cs typeface="Inter"/>
              </a:rPr>
              <a:t>Temporary, until further notice, as stated in the 03 June press release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" y="3346704"/>
            <a:ext cx="1737360" cy="54864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5B6B7A"/>
                </a:solidFill>
                <a:latin typeface="Inter"/>
                <a:ea typeface="Inter"/>
                <a:cs typeface="Inter"/>
              </a:rPr>
              <a:t>Reference rent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14600" y="3346704"/>
            <a:ext cx="4114800" cy="54864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1">
                <a:solidFill>
                  <a:srgbClr val="1E2A36"/>
                </a:solidFill>
                <a:latin typeface="Inter"/>
                <a:ea typeface="Inter"/>
                <a:cs typeface="Inter"/>
              </a:rPr>
              <a:t>Last registered Tawtheeq rent for renewals and new agreements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7240" y="3986783"/>
            <a:ext cx="5852160" cy="10972"/>
          </a:xfrm>
          <a:prstGeom prst="rect">
            <a:avLst/>
          </a:prstGeom>
          <a:solidFill>
            <a:srgbClr val="D8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7240" y="4105656"/>
            <a:ext cx="5852160" cy="1975104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Tawtheeq is a rental-contract registry, not a sale-price registry.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Start date, applicability to a specific lease, exceptions, the formal legal instrument and later notices require direct ADREC verification.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Policy or law should not be inferred from the REIDIN rent index.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086600" y="1463040"/>
            <a:ext cx="4553712" cy="1783080"/>
          </a:xfrm>
          <a:prstGeom prst="rect">
            <a:avLst/>
          </a:prstGeom>
          <a:solidFill>
            <a:srgbClr val="FFFFFF"/>
          </a:solidFill>
          <a:ln w="9525">
            <a:solidFill>
              <a:srgbClr val="D8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269480" y="1600200"/>
            <a:ext cx="4187952" cy="150876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1">
                <a:solidFill>
                  <a:srgbClr val="142B3D"/>
                </a:solidFill>
                <a:latin typeface="Inter"/>
                <a:ea typeface="Inter"/>
                <a:cs typeface="Inter"/>
              </a:rPr>
              <a:t>Supply: confirmed data gap</a:t>
            </a:r>
          </a:p>
          <a:p>
            <a:pPr algn="l" marL="201168" indent="-201168">
              <a:lnSpc>
                <a:spcPct val="110000"/>
              </a:lnSpc>
              <a:spcAft>
                <a:spcPts val="500"/>
              </a:spcAft>
              <a:buClr>
                <a:srgbClr val="D9A441"/>
              </a:buClr>
              <a:buChar char="■"/>
            </a:pPr>
            <a:r>
              <a:rPr sz="1200" b="0">
                <a:solidFill>
                  <a:srgbClr val="1E2A36"/>
                </a:solidFill>
                <a:latin typeface="Inter"/>
                <a:ea typeface="Inter"/>
                <a:cs typeface="Inter"/>
              </a:rPr>
              <a:t>No comparable 2026–2028 actual delivery/project schedule series was verified in this report. This does not mean that no official longer-term pipeline exists.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086600" y="3429000"/>
            <a:ext cx="4553712" cy="2743200"/>
          </a:xfrm>
          <a:prstGeom prst="rect">
            <a:avLst/>
          </a:prstGeom>
          <a:solidFill>
            <a:srgbClr val="142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15200" y="3566160"/>
            <a:ext cx="4114800" cy="36576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400" b="1">
                <a:solidFill>
                  <a:srgbClr val="D9A441"/>
                </a:solidFill>
                <a:latin typeface="Inter"/>
                <a:ea typeface="Inter"/>
                <a:cs typeface="Inter"/>
              </a:rPr>
              <a:t>Verify before any transaction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0" y="4023360"/>
            <a:ext cx="2057400" cy="45720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□  Project handover timing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00" y="4526280"/>
            <a:ext cx="2057400" cy="45720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□  Fees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18320" y="4023360"/>
            <a:ext cx="2057400" cy="45720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□  Transfer conditions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18320" y="4526280"/>
            <a:ext cx="2057400" cy="45720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3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□  Financing arrangements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15200" y="5120640"/>
            <a:ext cx="4114800" cy="91440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0">
                <a:solidFill>
                  <a:srgbClr val="D8DEE5"/>
                </a:solidFill>
                <a:latin typeface="Inter"/>
                <a:ea typeface="Inter"/>
                <a:cs typeface="Inter"/>
              </a:rPr>
              <a:t>Confirm directly with the developer and relevant authorities; this report gives no scores or forecasts.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6336792"/>
            <a:ext cx="11091672" cy="10972"/>
          </a:xfrm>
          <a:prstGeom prst="rect">
            <a:avLst/>
          </a:prstGeom>
          <a:solidFill>
            <a:srgbClr val="D8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48640" y="6400800"/>
            <a:ext cx="7680960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Inter"/>
                <a:ea typeface="Inter"/>
                <a:cs typeface="Inter"/>
              </a:rPr>
              <a:t>Source: ADREC Press Release 26 (2026-06-03)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138160" y="6400800"/>
            <a:ext cx="3502152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Inter"/>
                <a:ea typeface="Inter"/>
                <a:cs typeface="Inter"/>
              </a:rPr>
              <a:t>abudhabipropertydata.com  ·  Page 9 of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70432"/>
          </a:xfrm>
          <a:prstGeom prst="rect">
            <a:avLst/>
          </a:prstGeom>
          <a:solidFill>
            <a:srgbClr val="142B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170432"/>
            <a:ext cx="12191695" cy="54864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"/>
            <a:ext cx="822960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D9A441"/>
                </a:solidFill>
                <a:latin typeface="Inter"/>
                <a:ea typeface="Inter"/>
                <a:cs typeface="Inter"/>
              </a:rPr>
              <a:t>10 · SOURCES AND STATISTICAL PERIODS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02920"/>
            <a:ext cx="11155680" cy="566928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5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Original source links (clickable)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03920" y="182880"/>
            <a:ext cx="3154680" cy="310896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ABU DHABI PROPERTY DATA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371600"/>
          <a:ext cx="11091672" cy="3950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3120"/>
                <a:gridCol w="868680"/>
                <a:gridCol w="1325880"/>
                <a:gridCol w="1783080"/>
                <a:gridCol w="5010912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</a:rPr>
                        <a:t>Source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</a:rPr>
                        <a:t>Type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</a:rPr>
                        <a:t>Statistical period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</a:rPr>
                        <a:t>Published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</a:rPr>
                        <a:t>Original URL</a:t>
                      </a:r>
                    </a:p>
                  </a:txBody>
                  <a:tcPr marL="73152" marR="73152" marT="45720" marB="45720" anchor="ctr">
                    <a:solidFill>
                      <a:srgbClr val="142B3D"/>
                    </a:solidFill>
                  </a:tcPr>
                </a:tc>
              </a:tr>
              <a:tr h="1024128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ADREC H1 2026 Transaction Report (PR27)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Official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2026-01-01</a:t>
                      </a:r>
                    </a:p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to 2026-06-30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2026-07-17 (date in PR27; PDF publication date not verified)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300"/>
                        </a:spcAft>
                      </a:pPr>
                      <a:r>
                        <a:rPr sz="900" b="0">
                          <a:solidFill>
                            <a:srgbClr val="1F5F99"/>
                          </a:solidFill>
                          <a:latin typeface="Inter"/>
                          <a:ea typeface="Inter"/>
                          <a:cs typeface="Inter"/>
                          <a:hlinkClick r:id="rId2"/>
                        </a:rPr>
                        <a:t>https://adrec.gov.ae/en/news/press-release-27---adrec-h1-2026-transaction-report</a:t>
                      </a:r>
                    </a:p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900" b="0">
                          <a:solidFill>
                            <a:srgbClr val="5B6B7A"/>
                          </a:solidFill>
                          <a:latin typeface="Inter"/>
                          <a:ea typeface="Inter"/>
                          <a:cs typeface="Inter"/>
                        </a:rPr>
                        <a:t>Full report PDF: </a:t>
                      </a:r>
                      <a:r>
                        <a:rPr sz="900" b="0">
                          <a:solidFill>
                            <a:srgbClr val="1F5F99"/>
                          </a:solidFill>
                          <a:latin typeface="Inter"/>
                          <a:ea typeface="Inter"/>
                          <a:cs typeface="Inter"/>
                          <a:hlinkClick r:id="rId3"/>
                        </a:rPr>
                        <a:t>https://adrec.gov.ae/-/media/adrec/market-reports/marketreportslatest/adrec-h1-2026-spread-3.pdf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REIDIN September residential price report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Third-party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2026-09-01</a:t>
                      </a:r>
                    </a:p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to 2026-09-30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2026-10-12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300"/>
                        </a:spcAft>
                      </a:pPr>
                      <a:r>
                        <a:rPr sz="900" b="0">
                          <a:solidFill>
                            <a:srgbClr val="1F5F99"/>
                          </a:solidFill>
                          <a:latin typeface="Inter"/>
                          <a:ea typeface="Inter"/>
                          <a:cs typeface="Inter"/>
                          <a:hlinkClick r:id="rId4"/>
                        </a:rPr>
                        <a:t>https://reidin.com/uae-residential-property-price-report-september-2026/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ADX Interact quarterly report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Third-party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2026-07-01</a:t>
                      </a:r>
                    </a:p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to 2026-09-30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Not shown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300"/>
                        </a:spcAft>
                      </a:pPr>
                      <a:r>
                        <a:rPr sz="900" b="0">
                          <a:solidFill>
                            <a:srgbClr val="1F5F99"/>
                          </a:solidFill>
                          <a:latin typeface="Inter"/>
                          <a:ea typeface="Inter"/>
                          <a:cs typeface="Inter"/>
                          <a:hlinkClick r:id="rId5"/>
                        </a:rPr>
                        <a:t>https://adxinteract.com/abu-dhabi-property-market/quarterly-report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Projectory September home-sales report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Third-party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2026-09-01</a:t>
                      </a:r>
                    </a:p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to 2026-09-30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2026-10-02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300"/>
                        </a:spcAft>
                      </a:pPr>
                      <a:r>
                        <a:rPr sz="900" b="0">
                          <a:solidFill>
                            <a:srgbClr val="1F5F99"/>
                          </a:solidFill>
                          <a:latin typeface="Inter"/>
                          <a:ea typeface="Inter"/>
                          <a:cs typeface="Inter"/>
                          <a:hlinkClick r:id="rId6"/>
                        </a:rPr>
                        <a:t>https://projectory.ae/research/abu-dhabi-property-market-september-2026-adrec-home-sales-report/</a:t>
                      </a:r>
                    </a:p>
                  </a:txBody>
                  <a:tcPr marL="73152" marR="73152" marT="45720" marB="45720" anchor="ctr">
                    <a:solidFill>
                      <a:srgbClr val="F2F4F7"/>
                    </a:solidFill>
                  </a:tcPr>
                </a:tc>
              </a:tr>
              <a:tr h="603504"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ADREC Press Release 26: rental freeze update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Official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n/a (press release)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1E2A36"/>
                          </a:solidFill>
                          <a:latin typeface="Inter"/>
                          <a:ea typeface="Inter"/>
                          <a:cs typeface="Inter"/>
                        </a:rPr>
                        <a:t>2026-06-03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10000"/>
                        </a:lnSpc>
                        <a:spcAft>
                          <a:spcPts val="300"/>
                        </a:spcAft>
                      </a:pPr>
                      <a:r>
                        <a:rPr sz="900" b="0">
                          <a:solidFill>
                            <a:srgbClr val="1F5F99"/>
                          </a:solidFill>
                          <a:latin typeface="Inter"/>
                          <a:ea typeface="Inter"/>
                          <a:cs typeface="Inter"/>
                          <a:hlinkClick r:id="rId7"/>
                        </a:rPr>
                        <a:t>https://adrec.gov.ae/en/news/press-release-26---rental-freeze-update</a:t>
                      </a:r>
                    </a:p>
                  </a:txBody>
                  <a:tcPr marL="73152" marR="73152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48640" y="5897880"/>
            <a:ext cx="11091672" cy="365760"/>
          </a:xfrm>
          <a:prstGeom prst="rect">
            <a:avLst/>
          </a:prstGeom>
          <a:noFill/>
        </p:spPr>
        <p:txBody>
          <a:bodyPr wrap="square" lIns="36576" rIns="36576" tIns="18288" bIns="18288" anchor="t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200" b="1">
                <a:solidFill>
                  <a:srgbClr val="142B3D"/>
                </a:solidFill>
                <a:latin typeface="Inter"/>
                <a:ea typeface="Inter"/>
                <a:cs typeface="Inter"/>
              </a:rPr>
              <a:t>Review date: 21 October 2026. All sources were verified on that date; missing publication dates are marked “Not shown”.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336792"/>
            <a:ext cx="11091672" cy="10972"/>
          </a:xfrm>
          <a:prstGeom prst="rect">
            <a:avLst/>
          </a:prstGeom>
          <a:solidFill>
            <a:srgbClr val="D8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6400800"/>
            <a:ext cx="7680960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Inter"/>
                <a:ea typeface="Inter"/>
                <a:cs typeface="Inter"/>
              </a:rPr>
              <a:t>Sources: original links listed on this page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8160" y="6400800"/>
            <a:ext cx="3502152" cy="310896"/>
          </a:xfrm>
          <a:prstGeom prst="rect">
            <a:avLst/>
          </a:prstGeom>
          <a:noFill/>
        </p:spPr>
        <p:txBody>
          <a:bodyPr wrap="square" lIns="36576" rIns="36576" tIns="18288" bIns="18288" anchor="ctr"/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000" b="0">
                <a:solidFill>
                  <a:srgbClr val="5B6B7A"/>
                </a:solidFill>
                <a:latin typeface="Inter"/>
                <a:ea typeface="Inter"/>
                <a:cs typeface="Inter"/>
              </a:rPr>
              <a:t>abudhabipropertydata.com  ·  Page 10 of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Abu Dhabi Residential Market Analysis · September 2026 Observation</dc:title>
  <dc:subject/>
  <dc:creator>abudhabipropertydata.com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